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73" r:id="rId13"/>
    <p:sldId id="274" r:id="rId14"/>
    <p:sldId id="265" r:id="rId15"/>
    <p:sldId id="266" r:id="rId16"/>
    <p:sldId id="267" r:id="rId17"/>
    <p:sldId id="268" r:id="rId18"/>
    <p:sldId id="269" r:id="rId19"/>
    <p:sldId id="270" r:id="rId20"/>
    <p:sldId id="276" r:id="rId21"/>
    <p:sldId id="278" r:id="rId22"/>
    <p:sldId id="277" r:id="rId23"/>
    <p:sldId id="280" r:id="rId24"/>
    <p:sldId id="282" r:id="rId25"/>
    <p:sldId id="281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AEE4A-2896-4CD9-8BE0-70E8BFAA4F3B}" type="datetimeFigureOut">
              <a:rPr lang="pl-PL" smtClean="0"/>
              <a:t>11.10.2017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1FD00-77AC-473E-983E-02E9A00B2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2412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1FD00-77AC-473E-983E-02E9A00B26E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059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813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0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5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29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354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37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92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1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1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9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2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502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62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7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28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42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69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48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4B9776-65CA-4379-93F4-583479C337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GIT - System kontroli wersji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20D1CD9-F4E1-4B53-B01B-6E0152389D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Gabriela Pałka</a:t>
            </a:r>
          </a:p>
        </p:txBody>
      </p:sp>
    </p:spTree>
    <p:extLst>
      <p:ext uri="{BB962C8B-B14F-4D97-AF65-F5344CB8AC3E}">
        <p14:creationId xmlns:p14="http://schemas.microsoft.com/office/powerpoint/2010/main" val="3408826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2A3A79-6DB8-4D9B-BF49-8F3D2FCE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Czym jest GIT?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93E252-099A-4B48-A7E2-0C2659177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System kontroli wersji śledzi wszystkie zmiany dokonywane na pliku (lub plikach) i umożliwia przywołanie dowolnej wcześniejszej wersji.</a:t>
            </a:r>
          </a:p>
          <a:p>
            <a:r>
              <a:rPr lang="pl-PL" dirty="0"/>
              <a:t>Każdy może się zorientować, co robią inni uczestnicy projektu. Administratorzy mają dokładną kontrolę nad uprawnieniami poszczególnych użytkowników.</a:t>
            </a:r>
          </a:p>
          <a:p>
            <a:r>
              <a:rPr lang="pl-PL" dirty="0"/>
              <a:t>Git jest rozproszonym system kontroli wersji, a zatem klienci nie dostają dostępu jedynie do najnowszych wersji plików, ale w pełni kopiują całe repozytorium.</a:t>
            </a:r>
          </a:p>
        </p:txBody>
      </p:sp>
    </p:spTree>
    <p:extLst>
      <p:ext uri="{BB962C8B-B14F-4D97-AF65-F5344CB8AC3E}">
        <p14:creationId xmlns:p14="http://schemas.microsoft.com/office/powerpoint/2010/main" val="66232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20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EDA90D89-770A-4C09-978C-9E38FE1564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B344D7-1AE2-4947-876E-2A526745006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23" name="Rectangle 5">
              <a:extLst>
                <a:ext uri="{FF2B5EF4-FFF2-40B4-BE49-F238E27FC236}">
                  <a16:creationId xmlns:a16="http://schemas.microsoft.com/office/drawing/2014/main" id="{D6633E5C-867B-4E17-9151-FF0FDB122BC6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2D5EDC2E-587B-4E85-8185-D99B438AB5F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996B1479-D8B0-4D98-B382-877F9A3AE6B4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3B7BA112-C364-4D4C-97F9-A1DC76F1E515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8B9D9B13-8F5D-41E6-93D6-CDFEB34AB27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B5720BDB-EA73-4DE9-8A10-11DA3A1AC19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F1D2313E-4168-41D0-A5B5-2187D1B333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0F1B19F3-A09E-4891-8916-D5F8B0B2A17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4D61F564-BB90-4A5C-829A-4F984FD6CD9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3803B77E-8C29-4857-B5C1-B89B01F46E0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B96F39B0-FB50-4957-8F85-2E2CCF6D7E8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A54B5837-452A-4FC3-A8C8-E275AA92923D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FDE2A683-C13C-4A7F-935C-4C5279BF503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30C5773F-6573-4E1F-B3DC-BB2B01D88D6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E280F9F5-EF46-41DF-B672-013B025B96B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5876ADD8-345E-4A8D-81CB-0D5C3F76F8B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8D2F7216-B310-4AB4-9948-2CF747F77F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D113E940-FD31-4B25-B33F-5B213CC7588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D6211283-9342-40E7-88F7-14A9028450A7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B0118661-823B-4754-B0E3-52ACCB8DF84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263B289D-A43D-47C8-AA8E-40C86C6084A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D5A2D8F7-A5A4-4B2E-89AE-F99CC5B057A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6847785C-2F02-4845-9257-9DE5E6EDA05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4B83A129-3D7E-44D8-8C6C-9DE73E129BB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7E1A9847-AC3D-4B5D-A29A-A93B0C6ABA8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2450F521-5F68-4148-9905-6232B08F89BB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8C6F916A-08CA-4F4C-BDBA-0F63A621FE6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D68FB199-D330-4EF4-94F5-1C07371E874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33">
              <a:extLst>
                <a:ext uri="{FF2B5EF4-FFF2-40B4-BE49-F238E27FC236}">
                  <a16:creationId xmlns:a16="http://schemas.microsoft.com/office/drawing/2014/main" id="{3B67568D-CC47-4BBA-A084-154AEAA82561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C9C25D1A-5E1E-4B22-B8D3-B0F5263921F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4D8DB054-D1D3-4C30-B62E-7F2C6A81253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9EB76371-2F16-4BA0-994C-2575FD9336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2B61AF6D-2A6D-4C90-BCCA-CD97F7246FD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B35F6DFD-5D34-4BE6-8B2A-0D6CDCE28B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BCB0EEDB-7826-499E-BB87-6D0DD545F0D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F16B5CE0-3198-436D-888B-A01A98384453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B550414A-8DF0-4572-A382-B88DBE0B45E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AFB98517-BD8F-45DD-A2BA-52FD61A48A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78C67202-AF18-4690-8000-4C12C4042C3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4">
              <a:extLst>
                <a:ext uri="{FF2B5EF4-FFF2-40B4-BE49-F238E27FC236}">
                  <a16:creationId xmlns:a16="http://schemas.microsoft.com/office/drawing/2014/main" id="{AD51A156-6972-43DA-BF32-CA187641B3A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Rectangle 45">
              <a:extLst>
                <a:ext uri="{FF2B5EF4-FFF2-40B4-BE49-F238E27FC236}">
                  <a16:creationId xmlns:a16="http://schemas.microsoft.com/office/drawing/2014/main" id="{B5CE61CC-EBDF-4355-A6C3-D44E62D7849F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4" name="Freeform 46">
              <a:extLst>
                <a:ext uri="{FF2B5EF4-FFF2-40B4-BE49-F238E27FC236}">
                  <a16:creationId xmlns:a16="http://schemas.microsoft.com/office/drawing/2014/main" id="{ACB1B7F1-FBEF-48FA-97A7-9FAE7708E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47">
              <a:extLst>
                <a:ext uri="{FF2B5EF4-FFF2-40B4-BE49-F238E27FC236}">
                  <a16:creationId xmlns:a16="http://schemas.microsoft.com/office/drawing/2014/main" id="{4851370A-7D0E-4B9F-BA8B-B1966748FBB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48">
              <a:extLst>
                <a:ext uri="{FF2B5EF4-FFF2-40B4-BE49-F238E27FC236}">
                  <a16:creationId xmlns:a16="http://schemas.microsoft.com/office/drawing/2014/main" id="{B882F537-DDEB-49AE-BF36-6380A45F03E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49">
              <a:extLst>
                <a:ext uri="{FF2B5EF4-FFF2-40B4-BE49-F238E27FC236}">
                  <a16:creationId xmlns:a16="http://schemas.microsoft.com/office/drawing/2014/main" id="{A53D3CF4-BFB0-4D0B-8471-26ACAFE0A5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0">
              <a:extLst>
                <a:ext uri="{FF2B5EF4-FFF2-40B4-BE49-F238E27FC236}">
                  <a16:creationId xmlns:a16="http://schemas.microsoft.com/office/drawing/2014/main" id="{13BC2FA8-8256-44BD-9A62-0EE83D6476C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1">
              <a:extLst>
                <a:ext uri="{FF2B5EF4-FFF2-40B4-BE49-F238E27FC236}">
                  <a16:creationId xmlns:a16="http://schemas.microsoft.com/office/drawing/2014/main" id="{90A9C5D2-72E3-4B31-A271-57A883ADC4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2">
              <a:extLst>
                <a:ext uri="{FF2B5EF4-FFF2-40B4-BE49-F238E27FC236}">
                  <a16:creationId xmlns:a16="http://schemas.microsoft.com/office/drawing/2014/main" id="{2A5948D4-F239-4BEA-8E38-76F358E3EE7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3">
              <a:extLst>
                <a:ext uri="{FF2B5EF4-FFF2-40B4-BE49-F238E27FC236}">
                  <a16:creationId xmlns:a16="http://schemas.microsoft.com/office/drawing/2014/main" id="{7384B304-194D-400B-B568-5E6DEA885A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4">
              <a:extLst>
                <a:ext uri="{FF2B5EF4-FFF2-40B4-BE49-F238E27FC236}">
                  <a16:creationId xmlns:a16="http://schemas.microsoft.com/office/drawing/2014/main" id="{B680594F-341A-4C19-BF7F-F6D76386A86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55">
              <a:extLst>
                <a:ext uri="{FF2B5EF4-FFF2-40B4-BE49-F238E27FC236}">
                  <a16:creationId xmlns:a16="http://schemas.microsoft.com/office/drawing/2014/main" id="{4EA6807C-3B8A-43FE-BA1B-8D6D3851FFF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56">
              <a:extLst>
                <a:ext uri="{FF2B5EF4-FFF2-40B4-BE49-F238E27FC236}">
                  <a16:creationId xmlns:a16="http://schemas.microsoft.com/office/drawing/2014/main" id="{BA316439-CB72-49C9-BE80-934799D8389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57">
              <a:extLst>
                <a:ext uri="{FF2B5EF4-FFF2-40B4-BE49-F238E27FC236}">
                  <a16:creationId xmlns:a16="http://schemas.microsoft.com/office/drawing/2014/main" id="{6BC7FE05-950C-4A73-B6A9-282B142C7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58">
              <a:extLst>
                <a:ext uri="{FF2B5EF4-FFF2-40B4-BE49-F238E27FC236}">
                  <a16:creationId xmlns:a16="http://schemas.microsoft.com/office/drawing/2014/main" id="{81C014C7-E085-4923-B533-732801FC24A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78" name="Round Diagonal Corner Rectangle 6">
            <a:extLst>
              <a:ext uri="{FF2B5EF4-FFF2-40B4-BE49-F238E27FC236}">
                <a16:creationId xmlns:a16="http://schemas.microsoft.com/office/drawing/2014/main" id="{60B8E1AF-8762-4AD6-9888-EC0606086E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ymbol zastępczy zawartości 4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32BCE305-2C3A-4EFB-BD61-C4AD5D601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703" y="951493"/>
            <a:ext cx="2642533" cy="297549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A4EFE40-03CA-48E8-975F-8DA6111D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/>
              <a:t>Diagram rozproszonego systemu kontroli wersji</a:t>
            </a:r>
          </a:p>
        </p:txBody>
      </p:sp>
    </p:spTree>
    <p:extLst>
      <p:ext uri="{BB962C8B-B14F-4D97-AF65-F5344CB8AC3E}">
        <p14:creationId xmlns:p14="http://schemas.microsoft.com/office/powerpoint/2010/main" val="429000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AAD2CB-6BF5-43E0-A2A1-01E204E4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pPr algn="ctr"/>
            <a:r>
              <a:rPr lang="pl-PL" dirty="0"/>
              <a:t>W jaki sposób działa?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693E0D9A-205C-4681-8F8F-EC9AF6404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Git traktuje dane podobnie jak zestaw migawek małego systemu plików, to znaczy tworzy obraz przedstawiający to jak wyglądają wszystkie pliki w danym momencie i przechowuje referencję do tej migawki.</a:t>
            </a:r>
          </a:p>
          <a:p>
            <a:r>
              <a:rPr lang="pl-PL" dirty="0"/>
              <a:t>Jeśli dany plik nie został zmieniony, Git nie zapisuje ponownie tego pliku, a tylko referencję do jego poprzedniej, identycznej wersji.</a:t>
            </a:r>
          </a:p>
          <a:p>
            <a:r>
              <a:rPr lang="pl-PL" dirty="0"/>
              <a:t>Większość operacji w Git do działania wymaga jedynie dostępu do lokalnych plików i zasobów.</a:t>
            </a:r>
          </a:p>
        </p:txBody>
      </p:sp>
    </p:spTree>
    <p:extLst>
      <p:ext uri="{BB962C8B-B14F-4D97-AF65-F5344CB8AC3E}">
        <p14:creationId xmlns:p14="http://schemas.microsoft.com/office/powerpoint/2010/main" val="98372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3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96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EDA90D89-770A-4C09-978C-9E38FE1564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7" name="Group 36">
            <a:extLst>
              <a:ext uri="{FF2B5EF4-FFF2-40B4-BE49-F238E27FC236}">
                <a16:creationId xmlns:a16="http://schemas.microsoft.com/office/drawing/2014/main" id="{A3B344D7-1AE2-4947-876E-2A526745006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38" name="Rectangle 5">
              <a:extLst>
                <a:ext uri="{FF2B5EF4-FFF2-40B4-BE49-F238E27FC236}">
                  <a16:creationId xmlns:a16="http://schemas.microsoft.com/office/drawing/2014/main" id="{D6633E5C-867B-4E17-9151-FF0FDB122BC6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2D5EDC2E-587B-4E85-8185-D99B438AB5F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996B1479-D8B0-4D98-B382-877F9A3AE6B4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3B7BA112-C364-4D4C-97F9-A1DC76F1E515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8B9D9B13-8F5D-41E6-93D6-CDFEB34AB27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B5720BDB-EA73-4DE9-8A10-11DA3A1AC19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F1D2313E-4168-41D0-A5B5-2187D1B333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1B19F3-A09E-4891-8916-D5F8B0B2A17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4D61F564-BB90-4A5C-829A-4F984FD6CD9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3803B77E-8C29-4857-B5C1-B89B01F46E0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B96F39B0-FB50-4957-8F85-2E2CCF6D7E8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A54B5837-452A-4FC3-A8C8-E275AA92923D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FDE2A683-C13C-4A7F-935C-4C5279BF503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30C5773F-6573-4E1F-B3DC-BB2B01D88D6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E280F9F5-EF46-41DF-B672-013B025B96B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5876ADD8-345E-4A8D-81CB-0D5C3F76F8B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8D2F7216-B310-4AB4-9948-2CF747F77F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D113E940-FD31-4B25-B33F-5B213CC7588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D6211283-9342-40E7-88F7-14A9028450A7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B0118661-823B-4754-B0E3-52ACCB8DF84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263B289D-A43D-47C8-AA8E-40C86C6084A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D5A2D8F7-A5A4-4B2E-89AE-F99CC5B057A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847785C-2F02-4845-9257-9DE5E6EDA05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4B83A129-3D7E-44D8-8C6C-9DE73E129BB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7E1A9847-AC3D-4B5D-A29A-A93B0C6ABA8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2450F521-5F68-4148-9905-6232B08F89BB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8C6F916A-08CA-4F4C-BDBA-0F63A621FE6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D68FB199-D330-4EF4-94F5-1C07371E874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33">
              <a:extLst>
                <a:ext uri="{FF2B5EF4-FFF2-40B4-BE49-F238E27FC236}">
                  <a16:creationId xmlns:a16="http://schemas.microsoft.com/office/drawing/2014/main" id="{3B67568D-CC47-4BBA-A084-154AEAA82561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34">
              <a:extLst>
                <a:ext uri="{FF2B5EF4-FFF2-40B4-BE49-F238E27FC236}">
                  <a16:creationId xmlns:a16="http://schemas.microsoft.com/office/drawing/2014/main" id="{C9C25D1A-5E1E-4B22-B8D3-B0F5263921F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35">
              <a:extLst>
                <a:ext uri="{FF2B5EF4-FFF2-40B4-BE49-F238E27FC236}">
                  <a16:creationId xmlns:a16="http://schemas.microsoft.com/office/drawing/2014/main" id="{4D8DB054-D1D3-4C30-B62E-7F2C6A81253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9EB76371-2F16-4BA0-994C-2575FD9336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2B61AF6D-2A6D-4C90-BCCA-CD97F7246FD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B35F6DFD-5D34-4BE6-8B2A-0D6CDCE28B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9">
              <a:extLst>
                <a:ext uri="{FF2B5EF4-FFF2-40B4-BE49-F238E27FC236}">
                  <a16:creationId xmlns:a16="http://schemas.microsoft.com/office/drawing/2014/main" id="{BCB0EEDB-7826-499E-BB87-6D0DD545F0D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40">
              <a:extLst>
                <a:ext uri="{FF2B5EF4-FFF2-40B4-BE49-F238E27FC236}">
                  <a16:creationId xmlns:a16="http://schemas.microsoft.com/office/drawing/2014/main" id="{F16B5CE0-3198-436D-888B-A01A98384453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B550414A-8DF0-4572-A382-B88DBE0B45E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AFB98517-BD8F-45DD-A2BA-52FD61A48A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78C67202-AF18-4690-8000-4C12C4042C3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AD51A156-6972-43DA-BF32-CA187641B3A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Rectangle 45">
              <a:extLst>
                <a:ext uri="{FF2B5EF4-FFF2-40B4-BE49-F238E27FC236}">
                  <a16:creationId xmlns:a16="http://schemas.microsoft.com/office/drawing/2014/main" id="{B5CE61CC-EBDF-4355-A6C3-D44E62D7849F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ACB1B7F1-FBEF-48FA-97A7-9FAE7708E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4851370A-7D0E-4B9F-BA8B-B1966748FBB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B882F537-DDEB-49AE-BF36-6380A45F03E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A53D3CF4-BFB0-4D0B-8471-26ACAFE0A5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13BC2FA8-8256-44BD-9A62-0EE83D6476C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90A9C5D2-72E3-4B31-A271-57A883ADC4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2A5948D4-F239-4BEA-8E38-76F358E3EE7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7384B304-194D-400B-B568-5E6DEA885A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B680594F-341A-4C19-BF7F-F6D76386A86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4EA6807C-3B8A-43FE-BA1B-8D6D3851FFF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BA316439-CB72-49C9-BE80-934799D8389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6BC7FE05-950C-4A73-B6A9-282B142C7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81C014C7-E085-4923-B533-732801FC24A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98" name="Round Diagonal Corner Rectangle 6">
            <a:extLst>
              <a:ext uri="{FF2B5EF4-FFF2-40B4-BE49-F238E27FC236}">
                <a16:creationId xmlns:a16="http://schemas.microsoft.com/office/drawing/2014/main" id="{60B8E1AF-8762-4AD6-9888-EC0606086E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Symbol zastępczy zawartości 26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8288B1D7-5086-4105-B0EA-8AF2423BF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215" y="951493"/>
            <a:ext cx="6671508" cy="2975493"/>
          </a:xfrm>
          <a:prstGeom prst="rect">
            <a:avLst/>
          </a:prstGeom>
        </p:spPr>
      </p:pic>
      <p:sp>
        <p:nvSpPr>
          <p:cNvPr id="23" name="Tytuł 22">
            <a:extLst>
              <a:ext uri="{FF2B5EF4-FFF2-40B4-BE49-F238E27FC236}">
                <a16:creationId xmlns:a16="http://schemas.microsoft.com/office/drawing/2014/main" id="{EBCD54BB-3FA5-4D4C-A953-7EC408E7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Lista zmian na plikach</a:t>
            </a:r>
          </a:p>
        </p:txBody>
      </p:sp>
    </p:spTree>
    <p:extLst>
      <p:ext uri="{BB962C8B-B14F-4D97-AF65-F5344CB8AC3E}">
        <p14:creationId xmlns:p14="http://schemas.microsoft.com/office/powerpoint/2010/main" val="366903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30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EDA90D89-770A-4C09-978C-9E38FE1564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3B344D7-1AE2-4947-876E-2A526745006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33" name="Rectangle 5">
              <a:extLst>
                <a:ext uri="{FF2B5EF4-FFF2-40B4-BE49-F238E27FC236}">
                  <a16:creationId xmlns:a16="http://schemas.microsoft.com/office/drawing/2014/main" id="{D6633E5C-867B-4E17-9151-FF0FDB122BC6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2D5EDC2E-587B-4E85-8185-D99B438AB5F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996B1479-D8B0-4D98-B382-877F9A3AE6B4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Rectangle 8">
              <a:extLst>
                <a:ext uri="{FF2B5EF4-FFF2-40B4-BE49-F238E27FC236}">
                  <a16:creationId xmlns:a16="http://schemas.microsoft.com/office/drawing/2014/main" id="{3B7BA112-C364-4D4C-97F9-A1DC76F1E515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8B9D9B13-8F5D-41E6-93D6-CDFEB34AB27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B5720BDB-EA73-4DE9-8A10-11DA3A1AC19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F1D2313E-4168-41D0-A5B5-2187D1B333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0F1B19F3-A09E-4891-8916-D5F8B0B2A17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4D61F564-BB90-4A5C-829A-4F984FD6CD9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3803B77E-8C29-4857-B5C1-B89B01F46E0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B96F39B0-FB50-4957-8F85-2E2CCF6D7E8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54B5837-452A-4FC3-A8C8-E275AA92923D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FDE2A683-C13C-4A7F-935C-4C5279BF503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30C5773F-6573-4E1F-B3DC-BB2B01D88D6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E280F9F5-EF46-41DF-B672-013B025B96B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5876ADD8-345E-4A8D-81CB-0D5C3F76F8B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8D2F7216-B310-4AB4-9948-2CF747F77F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D113E940-FD31-4B25-B33F-5B213CC7588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D6211283-9342-40E7-88F7-14A9028450A7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B0118661-823B-4754-B0E3-52ACCB8DF84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263B289D-A43D-47C8-AA8E-40C86C6084A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26">
              <a:extLst>
                <a:ext uri="{FF2B5EF4-FFF2-40B4-BE49-F238E27FC236}">
                  <a16:creationId xmlns:a16="http://schemas.microsoft.com/office/drawing/2014/main" id="{D5A2D8F7-A5A4-4B2E-89AE-F99CC5B057A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6847785C-2F02-4845-9257-9DE5E6EDA05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4B83A129-3D7E-44D8-8C6C-9DE73E129BB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29">
              <a:extLst>
                <a:ext uri="{FF2B5EF4-FFF2-40B4-BE49-F238E27FC236}">
                  <a16:creationId xmlns:a16="http://schemas.microsoft.com/office/drawing/2014/main" id="{7E1A9847-AC3D-4B5D-A29A-A93B0C6ABA8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30">
              <a:extLst>
                <a:ext uri="{FF2B5EF4-FFF2-40B4-BE49-F238E27FC236}">
                  <a16:creationId xmlns:a16="http://schemas.microsoft.com/office/drawing/2014/main" id="{2450F521-5F68-4148-9905-6232B08F89BB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8C6F916A-08CA-4F4C-BDBA-0F63A621FE6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32">
              <a:extLst>
                <a:ext uri="{FF2B5EF4-FFF2-40B4-BE49-F238E27FC236}">
                  <a16:creationId xmlns:a16="http://schemas.microsoft.com/office/drawing/2014/main" id="{D68FB199-D330-4EF4-94F5-1C07371E874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Rectangle 33">
              <a:extLst>
                <a:ext uri="{FF2B5EF4-FFF2-40B4-BE49-F238E27FC236}">
                  <a16:creationId xmlns:a16="http://schemas.microsoft.com/office/drawing/2014/main" id="{3B67568D-CC47-4BBA-A084-154AEAA82561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2" name="Freeform 34">
              <a:extLst>
                <a:ext uri="{FF2B5EF4-FFF2-40B4-BE49-F238E27FC236}">
                  <a16:creationId xmlns:a16="http://schemas.microsoft.com/office/drawing/2014/main" id="{C9C25D1A-5E1E-4B22-B8D3-B0F5263921F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35">
              <a:extLst>
                <a:ext uri="{FF2B5EF4-FFF2-40B4-BE49-F238E27FC236}">
                  <a16:creationId xmlns:a16="http://schemas.microsoft.com/office/drawing/2014/main" id="{4D8DB054-D1D3-4C30-B62E-7F2C6A81253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36">
              <a:extLst>
                <a:ext uri="{FF2B5EF4-FFF2-40B4-BE49-F238E27FC236}">
                  <a16:creationId xmlns:a16="http://schemas.microsoft.com/office/drawing/2014/main" id="{9EB76371-2F16-4BA0-994C-2575FD9336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2B61AF6D-2A6D-4C90-BCCA-CD97F7246FD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38">
              <a:extLst>
                <a:ext uri="{FF2B5EF4-FFF2-40B4-BE49-F238E27FC236}">
                  <a16:creationId xmlns:a16="http://schemas.microsoft.com/office/drawing/2014/main" id="{B35F6DFD-5D34-4BE6-8B2A-0D6CDCE28B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39">
              <a:extLst>
                <a:ext uri="{FF2B5EF4-FFF2-40B4-BE49-F238E27FC236}">
                  <a16:creationId xmlns:a16="http://schemas.microsoft.com/office/drawing/2014/main" id="{BCB0EEDB-7826-499E-BB87-6D0DD545F0D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40">
              <a:extLst>
                <a:ext uri="{FF2B5EF4-FFF2-40B4-BE49-F238E27FC236}">
                  <a16:creationId xmlns:a16="http://schemas.microsoft.com/office/drawing/2014/main" id="{F16B5CE0-3198-436D-888B-A01A98384453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41">
              <a:extLst>
                <a:ext uri="{FF2B5EF4-FFF2-40B4-BE49-F238E27FC236}">
                  <a16:creationId xmlns:a16="http://schemas.microsoft.com/office/drawing/2014/main" id="{B550414A-8DF0-4572-A382-B88DBE0B45E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42">
              <a:extLst>
                <a:ext uri="{FF2B5EF4-FFF2-40B4-BE49-F238E27FC236}">
                  <a16:creationId xmlns:a16="http://schemas.microsoft.com/office/drawing/2014/main" id="{AFB98517-BD8F-45DD-A2BA-52FD61A48A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43">
              <a:extLst>
                <a:ext uri="{FF2B5EF4-FFF2-40B4-BE49-F238E27FC236}">
                  <a16:creationId xmlns:a16="http://schemas.microsoft.com/office/drawing/2014/main" id="{78C67202-AF18-4690-8000-4C12C4042C3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4">
              <a:extLst>
                <a:ext uri="{FF2B5EF4-FFF2-40B4-BE49-F238E27FC236}">
                  <a16:creationId xmlns:a16="http://schemas.microsoft.com/office/drawing/2014/main" id="{AD51A156-6972-43DA-BF32-CA187641B3A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Rectangle 45">
              <a:extLst>
                <a:ext uri="{FF2B5EF4-FFF2-40B4-BE49-F238E27FC236}">
                  <a16:creationId xmlns:a16="http://schemas.microsoft.com/office/drawing/2014/main" id="{B5CE61CC-EBDF-4355-A6C3-D44E62D7849F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4" name="Freeform 46">
              <a:extLst>
                <a:ext uri="{FF2B5EF4-FFF2-40B4-BE49-F238E27FC236}">
                  <a16:creationId xmlns:a16="http://schemas.microsoft.com/office/drawing/2014/main" id="{ACB1B7F1-FBEF-48FA-97A7-9FAE7708E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4851370A-7D0E-4B9F-BA8B-B1966748FBB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8">
              <a:extLst>
                <a:ext uri="{FF2B5EF4-FFF2-40B4-BE49-F238E27FC236}">
                  <a16:creationId xmlns:a16="http://schemas.microsoft.com/office/drawing/2014/main" id="{B882F537-DDEB-49AE-BF36-6380A45F03E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id="{A53D3CF4-BFB0-4D0B-8471-26ACAFE0A5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50">
              <a:extLst>
                <a:ext uri="{FF2B5EF4-FFF2-40B4-BE49-F238E27FC236}">
                  <a16:creationId xmlns:a16="http://schemas.microsoft.com/office/drawing/2014/main" id="{13BC2FA8-8256-44BD-9A62-0EE83D6476C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51">
              <a:extLst>
                <a:ext uri="{FF2B5EF4-FFF2-40B4-BE49-F238E27FC236}">
                  <a16:creationId xmlns:a16="http://schemas.microsoft.com/office/drawing/2014/main" id="{90A9C5D2-72E3-4B31-A271-57A883ADC4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52">
              <a:extLst>
                <a:ext uri="{FF2B5EF4-FFF2-40B4-BE49-F238E27FC236}">
                  <a16:creationId xmlns:a16="http://schemas.microsoft.com/office/drawing/2014/main" id="{2A5948D4-F239-4BEA-8E38-76F358E3EE7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53">
              <a:extLst>
                <a:ext uri="{FF2B5EF4-FFF2-40B4-BE49-F238E27FC236}">
                  <a16:creationId xmlns:a16="http://schemas.microsoft.com/office/drawing/2014/main" id="{7384B304-194D-400B-B568-5E6DEA885A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54">
              <a:extLst>
                <a:ext uri="{FF2B5EF4-FFF2-40B4-BE49-F238E27FC236}">
                  <a16:creationId xmlns:a16="http://schemas.microsoft.com/office/drawing/2014/main" id="{B680594F-341A-4C19-BF7F-F6D76386A86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55">
              <a:extLst>
                <a:ext uri="{FF2B5EF4-FFF2-40B4-BE49-F238E27FC236}">
                  <a16:creationId xmlns:a16="http://schemas.microsoft.com/office/drawing/2014/main" id="{4EA6807C-3B8A-43FE-BA1B-8D6D3851FFF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56">
              <a:extLst>
                <a:ext uri="{FF2B5EF4-FFF2-40B4-BE49-F238E27FC236}">
                  <a16:creationId xmlns:a16="http://schemas.microsoft.com/office/drawing/2014/main" id="{BA316439-CB72-49C9-BE80-934799D8389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57">
              <a:extLst>
                <a:ext uri="{FF2B5EF4-FFF2-40B4-BE49-F238E27FC236}">
                  <a16:creationId xmlns:a16="http://schemas.microsoft.com/office/drawing/2014/main" id="{6BC7FE05-950C-4A73-B6A9-282B142C7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58">
              <a:extLst>
                <a:ext uri="{FF2B5EF4-FFF2-40B4-BE49-F238E27FC236}">
                  <a16:creationId xmlns:a16="http://schemas.microsoft.com/office/drawing/2014/main" id="{81C014C7-E085-4923-B533-732801FC24A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88" name="Round Diagonal Corner Rectangle 6">
            <a:extLst>
              <a:ext uri="{FF2B5EF4-FFF2-40B4-BE49-F238E27FC236}">
                <a16:creationId xmlns:a16="http://schemas.microsoft.com/office/drawing/2014/main" id="{60B8E1AF-8762-4AD6-9888-EC0606086E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Obraz zawierający sprzęt elektroniczny, klawiatura&#10;&#10;Opis wygenerowany przy bardzo wysokim poziomie pewności">
            <a:extLst>
              <a:ext uri="{FF2B5EF4-FFF2-40B4-BE49-F238E27FC236}">
                <a16:creationId xmlns:a16="http://schemas.microsoft.com/office/drawing/2014/main" id="{8C5DECEE-AB42-40B0-ADF8-D98DFC0C0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189" y="951493"/>
            <a:ext cx="6701560" cy="2975493"/>
          </a:xfrm>
          <a:prstGeom prst="rect">
            <a:avLst/>
          </a:prstGeom>
        </p:spPr>
      </p:pic>
      <p:sp>
        <p:nvSpPr>
          <p:cNvPr id="23" name="Tytuł 22">
            <a:extLst>
              <a:ext uri="{FF2B5EF4-FFF2-40B4-BE49-F238E27FC236}">
                <a16:creationId xmlns:a16="http://schemas.microsoft.com/office/drawing/2014/main" id="{EBCD54BB-3FA5-4D4C-A953-7EC408E7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Migawki projektu</a:t>
            </a:r>
          </a:p>
        </p:txBody>
      </p:sp>
    </p:spTree>
    <p:extLst>
      <p:ext uri="{BB962C8B-B14F-4D97-AF65-F5344CB8AC3E}">
        <p14:creationId xmlns:p14="http://schemas.microsoft.com/office/powerpoint/2010/main" val="119152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FA41C2-86FD-4643-8C15-6FA455CF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jakich stanach znajdują się pliki?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729273-D956-42D5-9EAC-EA66959DF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l-PL" dirty="0"/>
              <a:t>ZATWIERDZONY - dane zostały bezpiecznie zachowane w naszej lokalnej bazie danych.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ZMODYFIKOWANY - plik został zmieniony, ale zmiany nie zostały wprowadzone do bazy danych.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ŚLEDZONY - zmodyfikowany plik został przeznaczony do zatwierdzenia w bieżącej postaci w następnej operacji </a:t>
            </a:r>
            <a:r>
              <a:rPr lang="pl-PL" i="1" dirty="0" err="1"/>
              <a:t>commit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761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3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519FA62B-A2C9-49F5-8C45-9D5CDCD72B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24E966C-35F3-4DB1-8C23-4BC252E4E4A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24ADCBC-2A94-4F6E-BC8D-278612B7ACF0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id="{38F45A3E-0BAF-4E7A-AD24-51B345041D5D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5340FE26-BABB-409C-A32A-B3D10BD23559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A9468B59-1984-42C3-88A4-942CF6EF755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F6B5E914-0078-49CC-AD42-C97DC361CD0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D18B3F5A-0978-48AE-9360-8ABC8CEABB14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27E73F9B-CBFF-473A-9B41-8964B831E9F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558218B5-0904-4C19-8935-1A64432BC2DF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2">
                <a:extLst>
                  <a:ext uri="{FF2B5EF4-FFF2-40B4-BE49-F238E27FC236}">
                    <a16:creationId xmlns:a16="http://schemas.microsoft.com/office/drawing/2014/main" id="{DBCBCB59-A700-4032-AB43-CB0668799624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861A9C11-1685-4F09-B995-D5ECAD153FE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4">
                <a:extLst>
                  <a:ext uri="{FF2B5EF4-FFF2-40B4-BE49-F238E27FC236}">
                    <a16:creationId xmlns:a16="http://schemas.microsoft.com/office/drawing/2014/main" id="{57CCC420-3BF0-4A3E-A4FB-41537B06427D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5">
                <a:extLst>
                  <a:ext uri="{FF2B5EF4-FFF2-40B4-BE49-F238E27FC236}">
                    <a16:creationId xmlns:a16="http://schemas.microsoft.com/office/drawing/2014/main" id="{1DEFC6D1-15DA-4DDC-8FD1-B7630B8D6075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Line 16">
                <a:extLst>
                  <a:ext uri="{FF2B5EF4-FFF2-40B4-BE49-F238E27FC236}">
                    <a16:creationId xmlns:a16="http://schemas.microsoft.com/office/drawing/2014/main" id="{0C6F2EE9-81FE-4B46-9513-6EC7D9301243}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40" name="Freeform 17">
                <a:extLst>
                  <a:ext uri="{FF2B5EF4-FFF2-40B4-BE49-F238E27FC236}">
                    <a16:creationId xmlns:a16="http://schemas.microsoft.com/office/drawing/2014/main" id="{26DF77E9-F68C-4FE0-864E-A4A4DE361691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9D3495ED-B588-4755-B8BB-18D33E4AC41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E76105FE-305A-42A7-B2DD-388B99FAB80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0">
                <a:extLst>
                  <a:ext uri="{FF2B5EF4-FFF2-40B4-BE49-F238E27FC236}">
                    <a16:creationId xmlns:a16="http://schemas.microsoft.com/office/drawing/2014/main" id="{F1883F6E-6FAE-49E2-AE28-02B88BEBF6D9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8C8A198F-A0AA-455F-ACD5-8587457BDD58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2">
                <a:extLst>
                  <a:ext uri="{FF2B5EF4-FFF2-40B4-BE49-F238E27FC236}">
                    <a16:creationId xmlns:a16="http://schemas.microsoft.com/office/drawing/2014/main" id="{E57E155C-0F05-498E-B0E3-33AE15B7E85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3">
                <a:extLst>
                  <a:ext uri="{FF2B5EF4-FFF2-40B4-BE49-F238E27FC236}">
                    <a16:creationId xmlns:a16="http://schemas.microsoft.com/office/drawing/2014/main" id="{3D7FB1D7-F9DB-443D-A2D4-40C46F6975A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4">
                <a:extLst>
                  <a:ext uri="{FF2B5EF4-FFF2-40B4-BE49-F238E27FC236}">
                    <a16:creationId xmlns:a16="http://schemas.microsoft.com/office/drawing/2014/main" id="{9EF7FB08-B52A-4C0D-BF32-AC6D91AE9986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5">
                <a:extLst>
                  <a:ext uri="{FF2B5EF4-FFF2-40B4-BE49-F238E27FC236}">
                    <a16:creationId xmlns:a16="http://schemas.microsoft.com/office/drawing/2014/main" id="{2A27D708-7911-4EAB-8A9D-E608726B57CE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6">
                <a:extLst>
                  <a:ext uri="{FF2B5EF4-FFF2-40B4-BE49-F238E27FC236}">
                    <a16:creationId xmlns:a16="http://schemas.microsoft.com/office/drawing/2014/main" id="{40A3E3AC-335B-4EAB-A5D4-E72C8434ABB0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7">
                <a:extLst>
                  <a:ext uri="{FF2B5EF4-FFF2-40B4-BE49-F238E27FC236}">
                    <a16:creationId xmlns:a16="http://schemas.microsoft.com/office/drawing/2014/main" id="{FC4E923E-7CEC-4950-8C12-F40EAE7A367F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28">
                <a:extLst>
                  <a:ext uri="{FF2B5EF4-FFF2-40B4-BE49-F238E27FC236}">
                    <a16:creationId xmlns:a16="http://schemas.microsoft.com/office/drawing/2014/main" id="{23A92FB5-3211-4195-8FFA-A8F49F6777E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29">
                <a:extLst>
                  <a:ext uri="{FF2B5EF4-FFF2-40B4-BE49-F238E27FC236}">
                    <a16:creationId xmlns:a16="http://schemas.microsoft.com/office/drawing/2014/main" id="{BB88442A-84E1-4264-BD24-B14020F21EF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3" name="Freeform 30">
                <a:extLst>
                  <a:ext uri="{FF2B5EF4-FFF2-40B4-BE49-F238E27FC236}">
                    <a16:creationId xmlns:a16="http://schemas.microsoft.com/office/drawing/2014/main" id="{B47AD665-0844-40BF-AE62-BA493929C509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4" name="Freeform 31">
                <a:extLst>
                  <a:ext uri="{FF2B5EF4-FFF2-40B4-BE49-F238E27FC236}">
                    <a16:creationId xmlns:a16="http://schemas.microsoft.com/office/drawing/2014/main" id="{01D8E540-292C-4867-BD21-43910262E9F7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0C8F50-D632-4BE8-B5BF-8AEAE2D13262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7870CC07-8D37-4F4D-A73B-9762FFAB178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06B84BAB-C27B-4804-9496-FDDA7FF6F24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5E90447-AF32-4C90-8940-D5EBE9F64060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DFD35AB5-2871-471E-87D3-C3C024C31EA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60EED77B-C4CD-44DE-B7AA-472CBEE6ECA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68122908-2E24-4971-A70E-29CFE953E573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43930918-848F-4F70-8C42-426DCCB4D450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7C2C1A0B-06A1-4F89-9A58-66CAB57F1FD1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F26FAEF0-6EA1-41B4-AC1D-0BC56E43EFE2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Rectangle 41">
                <a:extLst>
                  <a:ext uri="{FF2B5EF4-FFF2-40B4-BE49-F238E27FC236}">
                    <a16:creationId xmlns:a16="http://schemas.microsoft.com/office/drawing/2014/main" id="{563F085C-A9C1-47AB-9656-468B79DE5A2B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6" name="Symbol zastępczy zawartości 5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69840BA2-6EF9-4079-A15F-5BA186B3D0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l="5066" r="4365" b="5"/>
          <a:stretch/>
        </p:blipFill>
        <p:spPr>
          <a:xfrm>
            <a:off x="1141411" y="2249487"/>
            <a:ext cx="3494597" cy="35496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D1D2F34-9FBB-476D-A45A-5B50AFBD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trzy główne sekcje projektu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3482F7-C85F-44D1-9A84-B512B2B49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4579" y="2249487"/>
            <a:ext cx="6012832" cy="3541714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dirty="0"/>
              <a:t>Katalog Git - przechowuje własne metadane oraz obiektową bazę danych projektu.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Katalog roboczy - stanowi obraz jednej wersji projektu. 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Przechowalnia - to prosty plik, który zawiera informacje o tym, czego dotyczyć będzie następna operacja </a:t>
            </a:r>
            <a:r>
              <a:rPr lang="pl-PL" i="1" dirty="0" err="1"/>
              <a:t>commit</a:t>
            </a:r>
            <a:r>
              <a:rPr lang="pl-PL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00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67D3F9-A592-480D-B4B4-690A09C3B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Jak pracować pod Windowsem?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28978F-895D-461A-9097-3E7DD31D1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Instalacja Git w systemie Windows jest bardzo prosta. Wystarczy pobrać program instalatora z witryny GitHub i uruchomić go.</a:t>
            </a:r>
          </a:p>
          <a:p>
            <a:pPr marL="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pl-PL" sz="4000" b="1" dirty="0"/>
              <a:t>http://msysgit.github.com/</a:t>
            </a:r>
          </a:p>
          <a:p>
            <a:pPr marL="0" indent="0">
              <a:buNone/>
            </a:pPr>
            <a:r>
              <a:rPr lang="pl-PL" dirty="0"/>
              <a:t>Po instalacji uzyskujemy dostęp zarówno do wersji konsolowej, uruchamianej z linii poleceń, jak i do standardowego GUI.</a:t>
            </a:r>
          </a:p>
        </p:txBody>
      </p:sp>
    </p:spTree>
    <p:extLst>
      <p:ext uri="{BB962C8B-B14F-4D97-AF65-F5344CB8AC3E}">
        <p14:creationId xmlns:p14="http://schemas.microsoft.com/office/powerpoint/2010/main" val="3501999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 descr="Obraz zawierający góra, niebo, przyroda, zewnętrzne&#10;&#10;Opis wygenerowany przy bardzo wysokim poziomie pewności">
            <a:extLst>
              <a:ext uri="{FF2B5EF4-FFF2-40B4-BE49-F238E27FC236}">
                <a16:creationId xmlns:a16="http://schemas.microsoft.com/office/drawing/2014/main" id="{8BC7336A-D752-4AE8-A3FC-D6C47C68F8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7955" cy="6858000"/>
          </a:xfrm>
        </p:spPr>
      </p:pic>
    </p:spTree>
    <p:extLst>
      <p:ext uri="{BB962C8B-B14F-4D97-AF65-F5344CB8AC3E}">
        <p14:creationId xmlns:p14="http://schemas.microsoft.com/office/powerpoint/2010/main" val="2249565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Obraz zawierający góra, przyroda, niebo&#10;&#10;Opis wygenerowany przy bardzo wysokim poziomie pewności">
            <a:extLst>
              <a:ext uri="{FF2B5EF4-FFF2-40B4-BE49-F238E27FC236}">
                <a16:creationId xmlns:a16="http://schemas.microsoft.com/office/drawing/2014/main" id="{748D8C41-1C28-452C-AC58-453A7AA472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2"/>
          </a:xfrm>
        </p:spPr>
      </p:pic>
    </p:spTree>
    <p:extLst>
      <p:ext uri="{BB962C8B-B14F-4D97-AF65-F5344CB8AC3E}">
        <p14:creationId xmlns:p14="http://schemas.microsoft.com/office/powerpoint/2010/main" val="236290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Obraz zawierający góra, niebo, przyroda, zewnętrzne&#10;&#10;Opis wygenerowany przy bardzo wysokim poziomie pewności">
            <a:extLst>
              <a:ext uri="{FF2B5EF4-FFF2-40B4-BE49-F238E27FC236}">
                <a16:creationId xmlns:a16="http://schemas.microsoft.com/office/drawing/2014/main" id="{90B43645-3956-4770-A5EB-63128E3D0E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651"/>
          </a:xfrm>
        </p:spPr>
      </p:pic>
    </p:spTree>
    <p:extLst>
      <p:ext uri="{BB962C8B-B14F-4D97-AF65-F5344CB8AC3E}">
        <p14:creationId xmlns:p14="http://schemas.microsoft.com/office/powerpoint/2010/main" val="354162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Obraz zawierający przyroda&#10;&#10;Opis wygenerowany przy wysokim poziomie pewności">
            <a:extLst>
              <a:ext uri="{FF2B5EF4-FFF2-40B4-BE49-F238E27FC236}">
                <a16:creationId xmlns:a16="http://schemas.microsoft.com/office/drawing/2014/main" id="{61D3294D-0C1F-49D5-BDD0-0CD8A7C487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651"/>
          </a:xfrm>
        </p:spPr>
      </p:pic>
    </p:spTree>
    <p:extLst>
      <p:ext uri="{BB962C8B-B14F-4D97-AF65-F5344CB8AC3E}">
        <p14:creationId xmlns:p14="http://schemas.microsoft.com/office/powerpoint/2010/main" val="1526907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524938-6410-4089-BE24-380729CC4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Wstępna konfiguracja (Git </a:t>
            </a:r>
            <a:r>
              <a:rPr lang="pl-PL" dirty="0" err="1"/>
              <a:t>Bash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C253FA-6960-45AF-A5B6-1E31B0F9F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1" y="2249487"/>
            <a:ext cx="10253419" cy="35417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Narzędziem służącym do konfiguracji jest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r>
              <a:rPr lang="pl-PL" dirty="0"/>
              <a:t>, które modyfikuje zmienne odpowiadające za działanie Git. </a:t>
            </a:r>
          </a:p>
          <a:p>
            <a:r>
              <a:rPr lang="pl-PL" dirty="0"/>
              <a:t>Nazwa użytkownika: </a:t>
            </a:r>
            <a:r>
              <a:rPr lang="en-US" i="1" dirty="0">
                <a:solidFill>
                  <a:srgbClr val="92D050"/>
                </a:solidFill>
              </a:rPr>
              <a:t>git config --global user.name "Jan Nowak"</a:t>
            </a:r>
            <a:endParaRPr lang="pl-PL" i="1" dirty="0">
              <a:solidFill>
                <a:srgbClr val="92D050"/>
              </a:solidFill>
            </a:endParaRPr>
          </a:p>
          <a:p>
            <a:r>
              <a:rPr lang="pl-PL" dirty="0"/>
              <a:t>Adres e-mail: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r>
              <a:rPr lang="pl-PL" i="1" dirty="0">
                <a:solidFill>
                  <a:srgbClr val="92D050"/>
                </a:solidFill>
              </a:rPr>
              <a:t> --</a:t>
            </a:r>
            <a:r>
              <a:rPr lang="pl-PL" i="1" dirty="0" err="1">
                <a:solidFill>
                  <a:srgbClr val="92D050"/>
                </a:solidFill>
              </a:rPr>
              <a:t>global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i="1" dirty="0" err="1">
                <a:solidFill>
                  <a:srgbClr val="92D050"/>
                </a:solidFill>
              </a:rPr>
              <a:t>user.email</a:t>
            </a:r>
            <a:r>
              <a:rPr lang="pl-PL" i="1" dirty="0">
                <a:solidFill>
                  <a:srgbClr val="92D050"/>
                </a:solidFill>
              </a:rPr>
              <a:t> jannowak@example.com</a:t>
            </a:r>
          </a:p>
          <a:p>
            <a:r>
              <a:rPr lang="pl-PL" dirty="0"/>
              <a:t>Edytor tekstu: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r>
              <a:rPr lang="pl-PL" i="1" dirty="0">
                <a:solidFill>
                  <a:srgbClr val="92D050"/>
                </a:solidFill>
              </a:rPr>
              <a:t> --</a:t>
            </a:r>
            <a:r>
              <a:rPr lang="pl-PL" i="1" dirty="0" err="1">
                <a:solidFill>
                  <a:srgbClr val="92D050"/>
                </a:solidFill>
              </a:rPr>
              <a:t>global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i="1" dirty="0" err="1">
                <a:solidFill>
                  <a:srgbClr val="92D050"/>
                </a:solidFill>
              </a:rPr>
              <a:t>core.editor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i="1" dirty="0" err="1">
                <a:solidFill>
                  <a:srgbClr val="92D050"/>
                </a:solidFill>
              </a:rPr>
              <a:t>emacs</a:t>
            </a:r>
            <a:endParaRPr lang="pl-PL" i="1" dirty="0">
              <a:solidFill>
                <a:srgbClr val="92D050"/>
              </a:solidFill>
            </a:endParaRPr>
          </a:p>
          <a:p>
            <a:r>
              <a:rPr lang="pl-PL" dirty="0"/>
              <a:t>Sprawdzenie ustawień: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r>
              <a:rPr lang="pl-PL" i="1" dirty="0">
                <a:solidFill>
                  <a:srgbClr val="92D050"/>
                </a:solidFill>
              </a:rPr>
              <a:t> --list </a:t>
            </a:r>
          </a:p>
          <a:p>
            <a:r>
              <a:rPr lang="pl-PL" dirty="0"/>
              <a:t>Sprawdzenie ustawień w przypadku jednej zmiennej: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r>
              <a:rPr lang="pl-PL" i="1" dirty="0">
                <a:solidFill>
                  <a:srgbClr val="92D050"/>
                </a:solidFill>
              </a:rPr>
              <a:t> {zmienna}</a:t>
            </a:r>
            <a:r>
              <a:rPr lang="pl-PL" dirty="0"/>
              <a:t>, np. </a:t>
            </a:r>
            <a:r>
              <a:rPr lang="pl-PL" i="1" dirty="0">
                <a:solidFill>
                  <a:srgbClr val="92D050"/>
                </a:solidFill>
              </a:rPr>
              <a:t>user.name</a:t>
            </a:r>
          </a:p>
          <a:p>
            <a:r>
              <a:rPr lang="pl-PL" dirty="0"/>
              <a:t>Pomoc dotycząca konfiguracji: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help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i="1" dirty="0" err="1">
                <a:solidFill>
                  <a:srgbClr val="92D050"/>
                </a:solidFill>
              </a:rPr>
              <a:t>config</a:t>
            </a:r>
            <a:endParaRPr lang="pl-PL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36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B4A77-F238-4733-86E0-2587F9D0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Pierwsze repozytorium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E5A422-7DB1-4EDE-BDB1-CE68156AE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41653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Projekt Gita można rozpocząć poprzez zaimportowanie istniejącego projektu lub katalogu albo poprzez sklonowanie istniejącego repozytorium.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Inicjalizacja Gita w istniejącym katalogu.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init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tworzy podkatalog o nazwie .git zawierający szkielet repozytorium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add</a:t>
            </a:r>
            <a:r>
              <a:rPr lang="pl-PL" i="1" dirty="0">
                <a:solidFill>
                  <a:srgbClr val="92D050"/>
                </a:solidFill>
              </a:rPr>
              <a:t> [nazwa pliku] </a:t>
            </a:r>
            <a:r>
              <a:rPr lang="pl-PL" dirty="0"/>
              <a:t>– wybiera pojedyncze pliki, które chcemy śledzić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commit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zatwierdza zmiany</a:t>
            </a:r>
          </a:p>
          <a:p>
            <a:pPr marL="0" indent="0">
              <a:buNone/>
            </a:pPr>
            <a:r>
              <a:rPr lang="pl-PL" dirty="0"/>
              <a:t>Przykład: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add *.c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add README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commit -m 'initial project version'</a:t>
            </a:r>
            <a:endParaRPr lang="pl-PL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77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B4A77-F238-4733-86E0-2587F9D0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Pierwsze repozytorium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E5A422-7DB1-4EDE-BDB1-CE68156AE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416538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pl-PL" dirty="0"/>
              <a:t>Klonowanie istniejącego repozytorium. 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clone [URL] </a:t>
            </a:r>
            <a:r>
              <a:rPr lang="pl-PL" dirty="0"/>
              <a:t>– pobiera kopię danych repozytorium posiadanych przez serwer</a:t>
            </a:r>
          </a:p>
          <a:p>
            <a:pPr marL="0" indent="0">
              <a:buNone/>
            </a:pPr>
            <a:r>
              <a:rPr lang="pl-PL" dirty="0"/>
              <a:t>Przykład: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clone git://github.com/schacon/grit.git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Przykład: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clone git://github.com/schacon/grit.git</a:t>
            </a:r>
            <a:r>
              <a:rPr lang="pl-PL" dirty="0">
                <a:solidFill>
                  <a:srgbClr val="FFC000"/>
                </a:solidFill>
              </a:rPr>
              <a:t> </a:t>
            </a:r>
            <a:r>
              <a:rPr lang="pl-PL" b="1" dirty="0" err="1">
                <a:solidFill>
                  <a:srgbClr val="FFC000"/>
                </a:solidFill>
              </a:rPr>
              <a:t>mygrit</a:t>
            </a:r>
            <a:endParaRPr lang="pl-PL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69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23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EDA90D89-770A-4C09-978C-9E38FE1564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3B344D7-1AE2-4947-876E-2A526745006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D6633E5C-867B-4E17-9151-FF0FDB122BC6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2D5EDC2E-587B-4E85-8185-D99B438AB5F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996B1479-D8B0-4D98-B382-877F9A3AE6B4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8">
              <a:extLst>
                <a:ext uri="{FF2B5EF4-FFF2-40B4-BE49-F238E27FC236}">
                  <a16:creationId xmlns:a16="http://schemas.microsoft.com/office/drawing/2014/main" id="{3B7BA112-C364-4D4C-97F9-A1DC76F1E515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B9D9B13-8F5D-41E6-93D6-CDFEB34AB27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B5720BDB-EA73-4DE9-8A10-11DA3A1AC19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1D2313E-4168-41D0-A5B5-2187D1B333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0F1B19F3-A09E-4891-8916-D5F8B0B2A17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4D61F564-BB90-4A5C-829A-4F984FD6CD9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3803B77E-8C29-4857-B5C1-B89B01F46E0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96F39B0-FB50-4957-8F85-2E2CCF6D7E8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A54B5837-452A-4FC3-A8C8-E275AA92923D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FDE2A683-C13C-4A7F-935C-4C5279BF503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30C5773F-6573-4E1F-B3DC-BB2B01D88D6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E280F9F5-EF46-41DF-B672-013B025B96B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5876ADD8-345E-4A8D-81CB-0D5C3F76F8B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8D2F7216-B310-4AB4-9948-2CF747F77F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D113E940-FD31-4B25-B33F-5B213CC7588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D6211283-9342-40E7-88F7-14A9028450A7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B0118661-823B-4754-B0E3-52ACCB8DF84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263B289D-A43D-47C8-AA8E-40C86C6084A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D5A2D8F7-A5A4-4B2E-89AE-F99CC5B057A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6847785C-2F02-4845-9257-9DE5E6EDA05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4B83A129-3D7E-44D8-8C6C-9DE73E129BB5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7E1A9847-AC3D-4B5D-A29A-A93B0C6ABA8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2450F521-5F68-4148-9905-6232B08F89BB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8C6F916A-08CA-4F4C-BDBA-0F63A621FE6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D68FB199-D330-4EF4-94F5-1C07371E874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33">
              <a:extLst>
                <a:ext uri="{FF2B5EF4-FFF2-40B4-BE49-F238E27FC236}">
                  <a16:creationId xmlns:a16="http://schemas.microsoft.com/office/drawing/2014/main" id="{3B67568D-CC47-4BBA-A084-154AEAA82561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C9C25D1A-5E1E-4B22-B8D3-B0F5263921F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4D8DB054-D1D3-4C30-B62E-7F2C6A81253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9EB76371-2F16-4BA0-994C-2575FD9336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2B61AF6D-2A6D-4C90-BCCA-CD97F7246FD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B35F6DFD-5D34-4BE6-8B2A-0D6CDCE28B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BCB0EEDB-7826-499E-BB87-6D0DD545F0D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F16B5CE0-3198-436D-888B-A01A98384453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B550414A-8DF0-4572-A382-B88DBE0B45E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AFB98517-BD8F-45DD-A2BA-52FD61A48A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78C67202-AF18-4690-8000-4C12C4042C3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AD51A156-6972-43DA-BF32-CA187641B3A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45">
              <a:extLst>
                <a:ext uri="{FF2B5EF4-FFF2-40B4-BE49-F238E27FC236}">
                  <a16:creationId xmlns:a16="http://schemas.microsoft.com/office/drawing/2014/main" id="{B5CE61CC-EBDF-4355-A6C3-D44E62D7849F}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ACB1B7F1-FBEF-48FA-97A7-9FAE7708E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4851370A-7D0E-4B9F-BA8B-B1966748FBB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B882F537-DDEB-49AE-BF36-6380A45F03E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A53D3CF4-BFB0-4D0B-8471-26ACAFE0A5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13BC2FA8-8256-44BD-9A62-0EE83D6476C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90A9C5D2-72E3-4B31-A271-57A883ADC4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2A5948D4-F239-4BEA-8E38-76F358E3EE7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7384B304-194D-400B-B568-5E6DEA885AD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54">
              <a:extLst>
                <a:ext uri="{FF2B5EF4-FFF2-40B4-BE49-F238E27FC236}">
                  <a16:creationId xmlns:a16="http://schemas.microsoft.com/office/drawing/2014/main" id="{B680594F-341A-4C19-BF7F-F6D76386A86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55">
              <a:extLst>
                <a:ext uri="{FF2B5EF4-FFF2-40B4-BE49-F238E27FC236}">
                  <a16:creationId xmlns:a16="http://schemas.microsoft.com/office/drawing/2014/main" id="{4EA6807C-3B8A-43FE-BA1B-8D6D3851FFF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56">
              <a:extLst>
                <a:ext uri="{FF2B5EF4-FFF2-40B4-BE49-F238E27FC236}">
                  <a16:creationId xmlns:a16="http://schemas.microsoft.com/office/drawing/2014/main" id="{BA316439-CB72-49C9-BE80-934799D83898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57">
              <a:extLst>
                <a:ext uri="{FF2B5EF4-FFF2-40B4-BE49-F238E27FC236}">
                  <a16:creationId xmlns:a16="http://schemas.microsoft.com/office/drawing/2014/main" id="{6BC7FE05-950C-4A73-B6A9-282B142C79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58">
              <a:extLst>
                <a:ext uri="{FF2B5EF4-FFF2-40B4-BE49-F238E27FC236}">
                  <a16:creationId xmlns:a16="http://schemas.microsoft.com/office/drawing/2014/main" id="{81C014C7-E085-4923-B533-732801FC24AF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81" name="Round Diagonal Corner Rectangle 6">
            <a:extLst>
              <a:ext uri="{FF2B5EF4-FFF2-40B4-BE49-F238E27FC236}">
                <a16:creationId xmlns:a16="http://schemas.microsoft.com/office/drawing/2014/main" id="{60B8E1AF-8762-4AD6-9888-EC0606086E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Symbol zastępczy zawartości 4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A3A1750F-2434-49D5-90DE-4BAB82974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366" y="951493"/>
            <a:ext cx="4693206" cy="297549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7EE2F93-75B9-48DA-A1B2-FF4B7EE3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Cykl życia stanu plików</a:t>
            </a:r>
          </a:p>
        </p:txBody>
      </p:sp>
    </p:spTree>
    <p:extLst>
      <p:ext uri="{BB962C8B-B14F-4D97-AF65-F5344CB8AC3E}">
        <p14:creationId xmlns:p14="http://schemas.microsoft.com/office/powerpoint/2010/main" val="193979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3AD1C2-8804-49AF-AFEC-7A23170A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Rejestrowanie zmian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F1DD56-C002-4555-A244-4ED0E62BC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status </a:t>
            </a:r>
            <a:r>
              <a:rPr lang="pl-PL" dirty="0"/>
              <a:t>– podstawowe narzędzie do sprawdzenia stanu plików</a:t>
            </a:r>
          </a:p>
          <a:p>
            <a:pPr marL="0" indent="0">
              <a:buNone/>
            </a:pPr>
            <a:r>
              <a:rPr lang="pl-PL" dirty="0"/>
              <a:t>Przykład: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status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 On branch master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nothing to commit, working directory clean</a:t>
            </a:r>
            <a:endParaRPr lang="pl-PL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972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3AD1C2-8804-49AF-AFEC-7A23170A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Rejestrowanie zmian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F1DD56-C002-4555-A244-4ED0E62BC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Przykład (</a:t>
            </a:r>
            <a:r>
              <a:rPr lang="en-US" dirty="0">
                <a:solidFill>
                  <a:srgbClr val="FFC000"/>
                </a:solidFill>
              </a:rPr>
              <a:t>$ vim README</a:t>
            </a:r>
            <a:r>
              <a:rPr lang="pl-PL" dirty="0">
                <a:sym typeface="Wingdings" panose="05000000000000000000" pitchFamily="2" charset="2"/>
              </a:rPr>
              <a:t>):</a:t>
            </a:r>
            <a:endParaRPr lang="pl-PL" dirty="0"/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$ git status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 On branch master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 Untracked files: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   (use "git add &lt;file&gt;..." to include in what will be committed)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#   README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nothing added to commit but untracked files present (use "git add" to track)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28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3AD1C2-8804-49AF-AFEC-7A23170A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Śledzenie nowych plików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F1DD56-C002-4555-A244-4ED0E62BC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535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add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pozwala rozpocząć śledzenie nowego/zmienionego pliku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8D59CCC0-739B-4035-9DDF-E22FF6EF00F0}"/>
              </a:ext>
            </a:extLst>
          </p:cNvPr>
          <p:cNvSpPr txBox="1">
            <a:spLocks/>
          </p:cNvSpPr>
          <p:nvPr/>
        </p:nvSpPr>
        <p:spPr>
          <a:xfrm>
            <a:off x="1141412" y="2785403"/>
            <a:ext cx="9905999" cy="4024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Przykład: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$ git add README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$ git status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 On branch master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 Changes to be committed: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   (use "git reset HEAD &lt;file&gt;..." to </a:t>
            </a:r>
            <a:r>
              <a:rPr lang="en-US" dirty="0" err="1">
                <a:solidFill>
                  <a:srgbClr val="FFC000"/>
                </a:solidFill>
              </a:rPr>
              <a:t>unstage</a:t>
            </a:r>
            <a:r>
              <a:rPr lang="en-US" dirty="0">
                <a:solidFill>
                  <a:srgbClr val="FFC000"/>
                </a:solidFill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   new file:   README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C000"/>
                </a:solidFill>
              </a:rPr>
              <a:t>#</a:t>
            </a:r>
            <a:endParaRPr lang="pl-PL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83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3AD1C2-8804-49AF-AFEC-7A23170A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zatwierdzanie zmian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F1DD56-C002-4555-A244-4ED0E62BC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commit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zatwierdza zmiany</a:t>
            </a:r>
          </a:p>
          <a:p>
            <a:pPr marL="0" indent="0">
              <a:buNone/>
            </a:pPr>
            <a:r>
              <a:rPr lang="pl-PL" dirty="0"/>
              <a:t>Zostanie otworzony wybrany przez nas edytor tekstu, abyśmy mogli wprowadzić opis dokonywanych zmian. Ponadto, jeśli wywołamy komendę z parametrem </a:t>
            </a:r>
            <a:r>
              <a:rPr lang="pl-PL" dirty="0">
                <a:solidFill>
                  <a:srgbClr val="92D050"/>
                </a:solidFill>
              </a:rPr>
              <a:t>-v</a:t>
            </a:r>
            <a:r>
              <a:rPr lang="pl-PL" dirty="0"/>
              <a:t>, to do komentarza trafią również poszczególne zmodyfikowane wiersze, pokazując, co dokładnie zmieniliśmy. </a:t>
            </a:r>
            <a:endParaRPr lang="pl-PL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commit</a:t>
            </a:r>
            <a:r>
              <a:rPr lang="pl-PL" i="1" dirty="0">
                <a:solidFill>
                  <a:srgbClr val="92D050"/>
                </a:solidFill>
              </a:rPr>
              <a:t> -a </a:t>
            </a:r>
            <a:r>
              <a:rPr lang="pl-PL" dirty="0"/>
              <a:t>– pozwala na pominięcie poczekalni w przypadku modyfikacji pliku, jeśli jest on już śledzony</a:t>
            </a:r>
          </a:p>
        </p:txBody>
      </p:sp>
    </p:spTree>
    <p:extLst>
      <p:ext uri="{BB962C8B-B14F-4D97-AF65-F5344CB8AC3E}">
        <p14:creationId xmlns:p14="http://schemas.microsoft.com/office/powerpoint/2010/main" val="3540944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90B5C-41D0-467C-A6FE-B7BD583A6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Pomocne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FAC5D5-D33B-4DD8-91DC-830E1F8AC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diff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pokazuje, co dokładnie zostało zmienione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rm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służy do usuwania plików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mv </a:t>
            </a:r>
            <a:r>
              <a:rPr lang="pl-PL" dirty="0"/>
              <a:t>– pozwala zmienić nazwę pliku</a:t>
            </a:r>
          </a:p>
          <a:p>
            <a:pPr marL="0" indent="0">
              <a:buNone/>
            </a:pPr>
            <a:r>
              <a:rPr lang="pl-PL" dirty="0"/>
              <a:t>Więcej w kursie: https://git-scm.com/book/pl/v1 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8440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13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5B367C29-5200-4FF1-83B7-18B105A0BD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C711491-7BB6-4BE6-A470-44BF61D562E0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FE4F104B-68BE-4E53-A6A5-5C5F93FF7209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128" name="Rectangle 5">
                <a:extLst>
                  <a:ext uri="{FF2B5EF4-FFF2-40B4-BE49-F238E27FC236}">
                    <a16:creationId xmlns:a16="http://schemas.microsoft.com/office/drawing/2014/main" id="{EF4A7076-D6BC-4AE1-AE2C-C09B16AAB4CB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6">
                <a:extLst>
                  <a:ext uri="{FF2B5EF4-FFF2-40B4-BE49-F238E27FC236}">
                    <a16:creationId xmlns:a16="http://schemas.microsoft.com/office/drawing/2014/main" id="{58FA119B-7250-4EC7-912F-F5613CC2813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7">
                <a:extLst>
                  <a:ext uri="{FF2B5EF4-FFF2-40B4-BE49-F238E27FC236}">
                    <a16:creationId xmlns:a16="http://schemas.microsoft.com/office/drawing/2014/main" id="{7B9A9AED-D47E-44AD-AD6E-2EECC94D8824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8">
                <a:extLst>
                  <a:ext uri="{FF2B5EF4-FFF2-40B4-BE49-F238E27FC236}">
                    <a16:creationId xmlns:a16="http://schemas.microsoft.com/office/drawing/2014/main" id="{00A30ECA-328D-4512-825B-0AD596046782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Freeform 9">
                <a:extLst>
                  <a:ext uri="{FF2B5EF4-FFF2-40B4-BE49-F238E27FC236}">
                    <a16:creationId xmlns:a16="http://schemas.microsoft.com/office/drawing/2014/main" id="{14A218CE-B3D8-4A43-86CC-48980645AC6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10">
                <a:extLst>
                  <a:ext uri="{FF2B5EF4-FFF2-40B4-BE49-F238E27FC236}">
                    <a16:creationId xmlns:a16="http://schemas.microsoft.com/office/drawing/2014/main" id="{E9743B7D-51BF-425C-A4B8-33B2E001EF2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11">
                <a:extLst>
                  <a:ext uri="{FF2B5EF4-FFF2-40B4-BE49-F238E27FC236}">
                    <a16:creationId xmlns:a16="http://schemas.microsoft.com/office/drawing/2014/main" id="{9BA633B3-C879-4E15-B66C-788B4C60A1DB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Freeform 12">
                <a:extLst>
                  <a:ext uri="{FF2B5EF4-FFF2-40B4-BE49-F238E27FC236}">
                    <a16:creationId xmlns:a16="http://schemas.microsoft.com/office/drawing/2014/main" id="{324C8953-B4E2-4DA0-B5D5-BD2A735E674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6" name="Freeform 13">
                <a:extLst>
                  <a:ext uri="{FF2B5EF4-FFF2-40B4-BE49-F238E27FC236}">
                    <a16:creationId xmlns:a16="http://schemas.microsoft.com/office/drawing/2014/main" id="{717A3B65-FE80-419B-AB5D-48B5E3A7B4B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Freeform 14">
                <a:extLst>
                  <a:ext uri="{FF2B5EF4-FFF2-40B4-BE49-F238E27FC236}">
                    <a16:creationId xmlns:a16="http://schemas.microsoft.com/office/drawing/2014/main" id="{675ECD78-7D6B-4A3F-8163-392D7F8D695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15">
                <a:extLst>
                  <a:ext uri="{FF2B5EF4-FFF2-40B4-BE49-F238E27FC236}">
                    <a16:creationId xmlns:a16="http://schemas.microsoft.com/office/drawing/2014/main" id="{8D036282-E32F-461D-BFB6-2A58D6D27AC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Line 16">
                <a:extLst>
                  <a:ext uri="{FF2B5EF4-FFF2-40B4-BE49-F238E27FC236}">
                    <a16:creationId xmlns:a16="http://schemas.microsoft.com/office/drawing/2014/main" id="{F95EB10E-5264-467D-8382-A77C4DED251C}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40" name="Freeform 17">
                <a:extLst>
                  <a:ext uri="{FF2B5EF4-FFF2-40B4-BE49-F238E27FC236}">
                    <a16:creationId xmlns:a16="http://schemas.microsoft.com/office/drawing/2014/main" id="{218F9268-D2F0-487B-A021-8786B65518D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18">
                <a:extLst>
                  <a:ext uri="{FF2B5EF4-FFF2-40B4-BE49-F238E27FC236}">
                    <a16:creationId xmlns:a16="http://schemas.microsoft.com/office/drawing/2014/main" id="{B4AEE5AC-EF5C-42E4-B185-A176E1997650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19">
                <a:extLst>
                  <a:ext uri="{FF2B5EF4-FFF2-40B4-BE49-F238E27FC236}">
                    <a16:creationId xmlns:a16="http://schemas.microsoft.com/office/drawing/2014/main" id="{E961E89F-C1DB-48E5-8B52-FDDAED9E0E4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20">
                <a:extLst>
                  <a:ext uri="{FF2B5EF4-FFF2-40B4-BE49-F238E27FC236}">
                    <a16:creationId xmlns:a16="http://schemas.microsoft.com/office/drawing/2014/main" id="{412962B4-425A-4C36-A65A-0F66ED7CD38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Rectangle 21">
                <a:extLst>
                  <a:ext uri="{FF2B5EF4-FFF2-40B4-BE49-F238E27FC236}">
                    <a16:creationId xmlns:a16="http://schemas.microsoft.com/office/drawing/2014/main" id="{037BE3F7-563A-4D9A-BC98-C71F727D23A9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22">
                <a:extLst>
                  <a:ext uri="{FF2B5EF4-FFF2-40B4-BE49-F238E27FC236}">
                    <a16:creationId xmlns:a16="http://schemas.microsoft.com/office/drawing/2014/main" id="{2FDB1005-EB5E-475A-AC43-4ED3E563DEF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23">
                <a:extLst>
                  <a:ext uri="{FF2B5EF4-FFF2-40B4-BE49-F238E27FC236}">
                    <a16:creationId xmlns:a16="http://schemas.microsoft.com/office/drawing/2014/main" id="{68BFFBC6-C704-42A7-9D7E-AFB5C37FBDA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24">
                <a:extLst>
                  <a:ext uri="{FF2B5EF4-FFF2-40B4-BE49-F238E27FC236}">
                    <a16:creationId xmlns:a16="http://schemas.microsoft.com/office/drawing/2014/main" id="{4888EAD7-EBE9-4549-9A91-6FEC611536F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Freeform 25">
                <a:extLst>
                  <a:ext uri="{FF2B5EF4-FFF2-40B4-BE49-F238E27FC236}">
                    <a16:creationId xmlns:a16="http://schemas.microsoft.com/office/drawing/2014/main" id="{B79BC975-BE42-4B57-8335-1699BC0AB135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9" name="Freeform 26">
                <a:extLst>
                  <a:ext uri="{FF2B5EF4-FFF2-40B4-BE49-F238E27FC236}">
                    <a16:creationId xmlns:a16="http://schemas.microsoft.com/office/drawing/2014/main" id="{3998B4F0-CA80-490A-A256-1600E7EA886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27">
                <a:extLst>
                  <a:ext uri="{FF2B5EF4-FFF2-40B4-BE49-F238E27FC236}">
                    <a16:creationId xmlns:a16="http://schemas.microsoft.com/office/drawing/2014/main" id="{2052C104-8168-487E-9044-454DA83AB2B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1" name="Freeform 28">
                <a:extLst>
                  <a:ext uri="{FF2B5EF4-FFF2-40B4-BE49-F238E27FC236}">
                    <a16:creationId xmlns:a16="http://schemas.microsoft.com/office/drawing/2014/main" id="{63ACA30B-5F59-400C-A7CE-D17B5647EE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2" name="Freeform 29">
                <a:extLst>
                  <a:ext uri="{FF2B5EF4-FFF2-40B4-BE49-F238E27FC236}">
                    <a16:creationId xmlns:a16="http://schemas.microsoft.com/office/drawing/2014/main" id="{2E16F318-A142-4353-9949-B4E3A09FE0B1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3" name="Freeform 30">
                <a:extLst>
                  <a:ext uri="{FF2B5EF4-FFF2-40B4-BE49-F238E27FC236}">
                    <a16:creationId xmlns:a16="http://schemas.microsoft.com/office/drawing/2014/main" id="{8AE8DBB4-2468-4A78-A54D-FD77C5DC88A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4" name="Freeform 31">
                <a:extLst>
                  <a:ext uri="{FF2B5EF4-FFF2-40B4-BE49-F238E27FC236}">
                    <a16:creationId xmlns:a16="http://schemas.microsoft.com/office/drawing/2014/main" id="{B0E7CEF2-11E4-465C-8F1F-AA8367F96AC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8B30AFD-E104-45DD-BFBB-5A41F1413BEF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8" name="Freeform 32">
                <a:extLst>
                  <a:ext uri="{FF2B5EF4-FFF2-40B4-BE49-F238E27FC236}">
                    <a16:creationId xmlns:a16="http://schemas.microsoft.com/office/drawing/2014/main" id="{CE45A3DF-350B-4A5E-AEBE-F0F280AD037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9" name="Freeform 33">
                <a:extLst>
                  <a:ext uri="{FF2B5EF4-FFF2-40B4-BE49-F238E27FC236}">
                    <a16:creationId xmlns:a16="http://schemas.microsoft.com/office/drawing/2014/main" id="{966D2640-A438-4FB6-B781-5A52DEC85C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0" name="Freeform 34">
                <a:extLst>
                  <a:ext uri="{FF2B5EF4-FFF2-40B4-BE49-F238E27FC236}">
                    <a16:creationId xmlns:a16="http://schemas.microsoft.com/office/drawing/2014/main" id="{34E1EFFF-720C-4CC0-9F95-DD1DAF99ADB7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1" name="Freeform 35">
                <a:extLst>
                  <a:ext uri="{FF2B5EF4-FFF2-40B4-BE49-F238E27FC236}">
                    <a16:creationId xmlns:a16="http://schemas.microsoft.com/office/drawing/2014/main" id="{EA7AB0E1-6C49-409D-86F5-BE00BDDFC0A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2" name="Freeform 36">
                <a:extLst>
                  <a:ext uri="{FF2B5EF4-FFF2-40B4-BE49-F238E27FC236}">
                    <a16:creationId xmlns:a16="http://schemas.microsoft.com/office/drawing/2014/main" id="{5D17598C-0C57-4F4E-8F6B-A2AD8071F8AE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3" name="Freeform 37">
                <a:extLst>
                  <a:ext uri="{FF2B5EF4-FFF2-40B4-BE49-F238E27FC236}">
                    <a16:creationId xmlns:a16="http://schemas.microsoft.com/office/drawing/2014/main" id="{EBEBC0DC-F56F-48FE-824E-E9378C48976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4" name="Freeform 38">
                <a:extLst>
                  <a:ext uri="{FF2B5EF4-FFF2-40B4-BE49-F238E27FC236}">
                    <a16:creationId xmlns:a16="http://schemas.microsoft.com/office/drawing/2014/main" id="{CC7FDCF1-1736-48A0-BDB2-87D6E09067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5" name="Freeform 39">
                <a:extLst>
                  <a:ext uri="{FF2B5EF4-FFF2-40B4-BE49-F238E27FC236}">
                    <a16:creationId xmlns:a16="http://schemas.microsoft.com/office/drawing/2014/main" id="{2A650CF5-564F-44D1-AB08-6C500DD3CED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6" name="Freeform 40">
                <a:extLst>
                  <a:ext uri="{FF2B5EF4-FFF2-40B4-BE49-F238E27FC236}">
                    <a16:creationId xmlns:a16="http://schemas.microsoft.com/office/drawing/2014/main" id="{3108FEFA-0402-4C1C-AE39-5ADC09402F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7" name="Rectangle 41">
                <a:extLst>
                  <a:ext uri="{FF2B5EF4-FFF2-40B4-BE49-F238E27FC236}">
                    <a16:creationId xmlns:a16="http://schemas.microsoft.com/office/drawing/2014/main" id="{340AE827-F344-464F-851C-E03AFC98DC58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6" name="Symbol zastępczy zawartości 5" descr="Obraz zawierający tekst, znak&#10;&#10;Opis wygenerowany przy bardzo wysokim poziomie pewności">
            <a:extLst>
              <a:ext uri="{FF2B5EF4-FFF2-40B4-BE49-F238E27FC236}">
                <a16:creationId xmlns:a16="http://schemas.microsoft.com/office/drawing/2014/main" id="{69840BA2-6EF9-4079-A15F-5BA186B3D0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88988" y="2414724"/>
            <a:ext cx="5394149" cy="277719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D1D2F34-9FBB-476D-A45A-5B50AFBD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 err="1"/>
              <a:t>Gałęzie</a:t>
            </a:r>
            <a:r>
              <a:rPr lang="en-US" dirty="0"/>
              <a:t> </a:t>
            </a:r>
            <a:r>
              <a:rPr lang="en-US" dirty="0" err="1"/>
              <a:t>gita</a:t>
            </a:r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3482F7-C85F-44D1-9A84-B512B2B49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27" y="2249487"/>
            <a:ext cx="4710683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l-PL" sz="2000" dirty="0"/>
              <a:t>Gałąź w Gicie jest po prostu lekkim, przesuwalnym wskaźnikiem na któryś z owych zestawów zmian. Domyślna nazwa gałęzi Gita to master. Kiedy zatwierdzamy pierwsze zmiany, otrzymujemy gałąź master, która wskazuje na ostatni zatwierdzony przez nas zestaw. Z każdym zatwierdzeniem automatycznie przesuwa się ona do przodu.</a:t>
            </a:r>
          </a:p>
        </p:txBody>
      </p:sp>
    </p:spTree>
    <p:extLst>
      <p:ext uri="{BB962C8B-B14F-4D97-AF65-F5344CB8AC3E}">
        <p14:creationId xmlns:p14="http://schemas.microsoft.com/office/powerpoint/2010/main" val="3431414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 15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207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5B367C29-5200-4FF1-83B7-18B105A0BD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8" name="Group 162">
            <a:extLst>
              <a:ext uri="{FF2B5EF4-FFF2-40B4-BE49-F238E27FC236}">
                <a16:creationId xmlns:a16="http://schemas.microsoft.com/office/drawing/2014/main" id="{EC711491-7BB6-4BE6-A470-44BF61D562E0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FE4F104B-68BE-4E53-A6A5-5C5F93FF7209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176" name="Rectangle 5">
                <a:extLst>
                  <a:ext uri="{FF2B5EF4-FFF2-40B4-BE49-F238E27FC236}">
                    <a16:creationId xmlns:a16="http://schemas.microsoft.com/office/drawing/2014/main" id="{EF4A7076-D6BC-4AE1-AE2C-C09B16AAB4CB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77" name="Freeform 6">
                <a:extLst>
                  <a:ext uri="{FF2B5EF4-FFF2-40B4-BE49-F238E27FC236}">
                    <a16:creationId xmlns:a16="http://schemas.microsoft.com/office/drawing/2014/main" id="{58FA119B-7250-4EC7-912F-F5613CC2813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8" name="Freeform 7">
                <a:extLst>
                  <a:ext uri="{FF2B5EF4-FFF2-40B4-BE49-F238E27FC236}">
                    <a16:creationId xmlns:a16="http://schemas.microsoft.com/office/drawing/2014/main" id="{7B9A9AED-D47E-44AD-AD6E-2EECC94D8824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9" name="Freeform 8">
                <a:extLst>
                  <a:ext uri="{FF2B5EF4-FFF2-40B4-BE49-F238E27FC236}">
                    <a16:creationId xmlns:a16="http://schemas.microsoft.com/office/drawing/2014/main" id="{00A30ECA-328D-4512-825B-0AD596046782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0" name="Freeform 9">
                <a:extLst>
                  <a:ext uri="{FF2B5EF4-FFF2-40B4-BE49-F238E27FC236}">
                    <a16:creationId xmlns:a16="http://schemas.microsoft.com/office/drawing/2014/main" id="{14A218CE-B3D8-4A43-86CC-48980645AC6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1" name="Freeform 10">
                <a:extLst>
                  <a:ext uri="{FF2B5EF4-FFF2-40B4-BE49-F238E27FC236}">
                    <a16:creationId xmlns:a16="http://schemas.microsoft.com/office/drawing/2014/main" id="{E9743B7D-51BF-425C-A4B8-33B2E001EF2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2" name="Freeform 11">
                <a:extLst>
                  <a:ext uri="{FF2B5EF4-FFF2-40B4-BE49-F238E27FC236}">
                    <a16:creationId xmlns:a16="http://schemas.microsoft.com/office/drawing/2014/main" id="{9BA633B3-C879-4E15-B66C-788B4C60A1DB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3" name="Freeform 12">
                <a:extLst>
                  <a:ext uri="{FF2B5EF4-FFF2-40B4-BE49-F238E27FC236}">
                    <a16:creationId xmlns:a16="http://schemas.microsoft.com/office/drawing/2014/main" id="{324C8953-B4E2-4DA0-B5D5-BD2A735E674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4" name="Freeform 13">
                <a:extLst>
                  <a:ext uri="{FF2B5EF4-FFF2-40B4-BE49-F238E27FC236}">
                    <a16:creationId xmlns:a16="http://schemas.microsoft.com/office/drawing/2014/main" id="{717A3B65-FE80-419B-AB5D-48B5E3A7B4B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5" name="Freeform 14">
                <a:extLst>
                  <a:ext uri="{FF2B5EF4-FFF2-40B4-BE49-F238E27FC236}">
                    <a16:creationId xmlns:a16="http://schemas.microsoft.com/office/drawing/2014/main" id="{675ECD78-7D6B-4A3F-8163-392D7F8D695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6" name="Freeform 15">
                <a:extLst>
                  <a:ext uri="{FF2B5EF4-FFF2-40B4-BE49-F238E27FC236}">
                    <a16:creationId xmlns:a16="http://schemas.microsoft.com/office/drawing/2014/main" id="{8D036282-E32F-461D-BFB6-2A58D6D27AC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7" name="Line 16">
                <a:extLst>
                  <a:ext uri="{FF2B5EF4-FFF2-40B4-BE49-F238E27FC236}">
                    <a16:creationId xmlns:a16="http://schemas.microsoft.com/office/drawing/2014/main" id="{F95EB10E-5264-467D-8382-A77C4DED251C}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88" name="Freeform 17">
                <a:extLst>
                  <a:ext uri="{FF2B5EF4-FFF2-40B4-BE49-F238E27FC236}">
                    <a16:creationId xmlns:a16="http://schemas.microsoft.com/office/drawing/2014/main" id="{218F9268-D2F0-487B-A021-8786B65518D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9" name="Freeform 18">
                <a:extLst>
                  <a:ext uri="{FF2B5EF4-FFF2-40B4-BE49-F238E27FC236}">
                    <a16:creationId xmlns:a16="http://schemas.microsoft.com/office/drawing/2014/main" id="{B4AEE5AC-EF5C-42E4-B185-A176E1997650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0" name="Freeform 19">
                <a:extLst>
                  <a:ext uri="{FF2B5EF4-FFF2-40B4-BE49-F238E27FC236}">
                    <a16:creationId xmlns:a16="http://schemas.microsoft.com/office/drawing/2014/main" id="{E961E89F-C1DB-48E5-8B52-FDDAED9E0E4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1" name="Freeform 20">
                <a:extLst>
                  <a:ext uri="{FF2B5EF4-FFF2-40B4-BE49-F238E27FC236}">
                    <a16:creationId xmlns:a16="http://schemas.microsoft.com/office/drawing/2014/main" id="{412962B4-425A-4C36-A65A-0F66ED7CD38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2" name="Rectangle 21">
                <a:extLst>
                  <a:ext uri="{FF2B5EF4-FFF2-40B4-BE49-F238E27FC236}">
                    <a16:creationId xmlns:a16="http://schemas.microsoft.com/office/drawing/2014/main" id="{037BE3F7-563A-4D9A-BC98-C71F727D23A9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93" name="Freeform 22">
                <a:extLst>
                  <a:ext uri="{FF2B5EF4-FFF2-40B4-BE49-F238E27FC236}">
                    <a16:creationId xmlns:a16="http://schemas.microsoft.com/office/drawing/2014/main" id="{2FDB1005-EB5E-475A-AC43-4ED3E563DEF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4" name="Freeform 23">
                <a:extLst>
                  <a:ext uri="{FF2B5EF4-FFF2-40B4-BE49-F238E27FC236}">
                    <a16:creationId xmlns:a16="http://schemas.microsoft.com/office/drawing/2014/main" id="{68BFFBC6-C704-42A7-9D7E-AFB5C37FBDA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5" name="Freeform 24">
                <a:extLst>
                  <a:ext uri="{FF2B5EF4-FFF2-40B4-BE49-F238E27FC236}">
                    <a16:creationId xmlns:a16="http://schemas.microsoft.com/office/drawing/2014/main" id="{4888EAD7-EBE9-4549-9A91-6FEC611536F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6" name="Freeform 25">
                <a:extLst>
                  <a:ext uri="{FF2B5EF4-FFF2-40B4-BE49-F238E27FC236}">
                    <a16:creationId xmlns:a16="http://schemas.microsoft.com/office/drawing/2014/main" id="{B79BC975-BE42-4B57-8335-1699BC0AB135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7" name="Freeform 26">
                <a:extLst>
                  <a:ext uri="{FF2B5EF4-FFF2-40B4-BE49-F238E27FC236}">
                    <a16:creationId xmlns:a16="http://schemas.microsoft.com/office/drawing/2014/main" id="{3998B4F0-CA80-490A-A256-1600E7EA886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8" name="Freeform 27">
                <a:extLst>
                  <a:ext uri="{FF2B5EF4-FFF2-40B4-BE49-F238E27FC236}">
                    <a16:creationId xmlns:a16="http://schemas.microsoft.com/office/drawing/2014/main" id="{2052C104-8168-487E-9044-454DA83AB2B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9" name="Freeform 28">
                <a:extLst>
                  <a:ext uri="{FF2B5EF4-FFF2-40B4-BE49-F238E27FC236}">
                    <a16:creationId xmlns:a16="http://schemas.microsoft.com/office/drawing/2014/main" id="{63ACA30B-5F59-400C-A7CE-D17B5647EE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0" name="Freeform 29">
                <a:extLst>
                  <a:ext uri="{FF2B5EF4-FFF2-40B4-BE49-F238E27FC236}">
                    <a16:creationId xmlns:a16="http://schemas.microsoft.com/office/drawing/2014/main" id="{2E16F318-A142-4353-9949-B4E3A09FE0B1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1" name="Freeform 30">
                <a:extLst>
                  <a:ext uri="{FF2B5EF4-FFF2-40B4-BE49-F238E27FC236}">
                    <a16:creationId xmlns:a16="http://schemas.microsoft.com/office/drawing/2014/main" id="{8AE8DBB4-2468-4A78-A54D-FD77C5DC88A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2" name="Freeform 31">
                <a:extLst>
                  <a:ext uri="{FF2B5EF4-FFF2-40B4-BE49-F238E27FC236}">
                    <a16:creationId xmlns:a16="http://schemas.microsoft.com/office/drawing/2014/main" id="{B0E7CEF2-11E4-465C-8F1F-AA8367F96AC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8B30AFD-E104-45DD-BFBB-5A41F1413BEF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66" name="Freeform 32">
                <a:extLst>
                  <a:ext uri="{FF2B5EF4-FFF2-40B4-BE49-F238E27FC236}">
                    <a16:creationId xmlns:a16="http://schemas.microsoft.com/office/drawing/2014/main" id="{CE45A3DF-350B-4A5E-AEBE-F0F280AD037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7" name="Freeform 33">
                <a:extLst>
                  <a:ext uri="{FF2B5EF4-FFF2-40B4-BE49-F238E27FC236}">
                    <a16:creationId xmlns:a16="http://schemas.microsoft.com/office/drawing/2014/main" id="{966D2640-A438-4FB6-B781-5A52DEC85C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8" name="Freeform 34">
                <a:extLst>
                  <a:ext uri="{FF2B5EF4-FFF2-40B4-BE49-F238E27FC236}">
                    <a16:creationId xmlns:a16="http://schemas.microsoft.com/office/drawing/2014/main" id="{34E1EFFF-720C-4CC0-9F95-DD1DAF99ADB7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9" name="Freeform 35">
                <a:extLst>
                  <a:ext uri="{FF2B5EF4-FFF2-40B4-BE49-F238E27FC236}">
                    <a16:creationId xmlns:a16="http://schemas.microsoft.com/office/drawing/2014/main" id="{EA7AB0E1-6C49-409D-86F5-BE00BDDFC0A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0" name="Freeform 36">
                <a:extLst>
                  <a:ext uri="{FF2B5EF4-FFF2-40B4-BE49-F238E27FC236}">
                    <a16:creationId xmlns:a16="http://schemas.microsoft.com/office/drawing/2014/main" id="{5D17598C-0C57-4F4E-8F6B-A2AD8071F8AE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1" name="Freeform 37">
                <a:extLst>
                  <a:ext uri="{FF2B5EF4-FFF2-40B4-BE49-F238E27FC236}">
                    <a16:creationId xmlns:a16="http://schemas.microsoft.com/office/drawing/2014/main" id="{EBEBC0DC-F56F-48FE-824E-E9378C48976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2" name="Freeform 38">
                <a:extLst>
                  <a:ext uri="{FF2B5EF4-FFF2-40B4-BE49-F238E27FC236}">
                    <a16:creationId xmlns:a16="http://schemas.microsoft.com/office/drawing/2014/main" id="{CC7FDCF1-1736-48A0-BDB2-87D6E09067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3" name="Freeform 39">
                <a:extLst>
                  <a:ext uri="{FF2B5EF4-FFF2-40B4-BE49-F238E27FC236}">
                    <a16:creationId xmlns:a16="http://schemas.microsoft.com/office/drawing/2014/main" id="{2A650CF5-564F-44D1-AB08-6C500DD3CED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4" name="Freeform 40">
                <a:extLst>
                  <a:ext uri="{FF2B5EF4-FFF2-40B4-BE49-F238E27FC236}">
                    <a16:creationId xmlns:a16="http://schemas.microsoft.com/office/drawing/2014/main" id="{3108FEFA-0402-4C1C-AE39-5ADC09402F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5" name="Rectangle 41">
                <a:extLst>
                  <a:ext uri="{FF2B5EF4-FFF2-40B4-BE49-F238E27FC236}">
                    <a16:creationId xmlns:a16="http://schemas.microsoft.com/office/drawing/2014/main" id="{340AE827-F344-464F-851C-E03AFC98DC58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9840BA2-6EF9-4079-A15F-5BA186B3D0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53011" y="2855720"/>
            <a:ext cx="4689234" cy="234988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D1D2F34-9FBB-476D-A45A-5B50AFBD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 err="1"/>
              <a:t>Tworzenie</a:t>
            </a:r>
            <a:r>
              <a:rPr lang="en-US" dirty="0"/>
              <a:t> </a:t>
            </a:r>
            <a:r>
              <a:rPr lang="en-US" dirty="0" err="1"/>
              <a:t>nowych</a:t>
            </a:r>
            <a:r>
              <a:rPr lang="en-US" dirty="0"/>
              <a:t> </a:t>
            </a:r>
            <a:r>
              <a:rPr lang="en-US" dirty="0" err="1"/>
              <a:t>gałęzi</a:t>
            </a:r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3482F7-C85F-44D1-9A84-B512B2B49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27" y="2249487"/>
            <a:ext cx="4710683" cy="354171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Nową gałąź możemy utworzyć za pomocą polecenia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branch</a:t>
            </a:r>
            <a:r>
              <a:rPr lang="pl-PL" dirty="0"/>
              <a:t>. Polecenie to tworzy nowy wskaźnik na ten sam zestaw zmian, w którym aktualnie się znajdujemy.</a:t>
            </a:r>
          </a:p>
          <a:p>
            <a:pPr marL="0" indent="0">
              <a:buNone/>
            </a:pPr>
            <a:r>
              <a:rPr lang="pl-PL" dirty="0"/>
              <a:t>Aby przełączyć się na istniejącą gałąź, używasz polecenia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checkout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524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C693EEF0-236F-4C3D-A070-956DB58F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0019" y="1222547"/>
            <a:ext cx="4649783" cy="823912"/>
          </a:xfrm>
        </p:spPr>
        <p:txBody>
          <a:bodyPr/>
          <a:lstStyle/>
          <a:p>
            <a:pPr algn="ctr"/>
            <a:r>
              <a:rPr lang="pl-PL" dirty="0"/>
              <a:t>Po przełączaniu gałęzi.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693E3F01-E321-4911-9917-42A6F0072C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62256" y="2046461"/>
            <a:ext cx="3436701" cy="2717800"/>
          </a:xfrm>
        </p:spPr>
      </p:pic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BE55CA98-A7FF-4D3B-BA80-0AECBABAA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8" y="1222546"/>
            <a:ext cx="4646602" cy="8239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pl-PL" dirty="0"/>
              <a:t>Gałąź wskazywana przez HEAD przesuwa się naprzód po każdym zatwierdzeniu zmian.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0AEAC35D-B134-4451-8443-410F8BC04C5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42385" y="2046461"/>
            <a:ext cx="4734843" cy="2717800"/>
          </a:xfrm>
        </p:spPr>
      </p:pic>
    </p:spTree>
    <p:extLst>
      <p:ext uri="{BB962C8B-B14F-4D97-AF65-F5344CB8AC3E}">
        <p14:creationId xmlns:p14="http://schemas.microsoft.com/office/powerpoint/2010/main" val="1108992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8000"/>
                  <a:hueMod val="106000"/>
                  <a:satMod val="140000"/>
                  <a:lumMod val="42000"/>
                </a:schemeClr>
                <a:schemeClr val="bg2">
                  <a:tint val="98000"/>
                  <a:hueMod val="92000"/>
                  <a:satMod val="220000"/>
                  <a:lumMod val="9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3" name="Picture 2" descr="Obraz zawierający sprzęt elektroniczny&#10;&#10;Opis wygenerowany przy wysokim poziomie pewności">
            <a:extLst>
              <a:ext uri="{FF2B5EF4-FFF2-40B4-BE49-F238E27FC236}">
                <a16:creationId xmlns:a16="http://schemas.microsoft.com/office/drawing/2014/main" id="{5B367C29-5200-4FF1-83B7-18B105A0BD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C711491-7BB6-4BE6-A470-44BF61D562E0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E4F104B-68BE-4E53-A6A5-5C5F93FF7209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id="{EF4A7076-D6BC-4AE1-AE2C-C09B16AAB4CB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58FA119B-7250-4EC7-912F-F5613CC2813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7B9A9AED-D47E-44AD-AD6E-2EECC94D8824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00A30ECA-328D-4512-825B-0AD596046782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14A218CE-B3D8-4A43-86CC-48980645AC6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E9743B7D-51BF-425C-A4B8-33B2E001EF2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9BA633B3-C879-4E15-B66C-788B4C60A1DB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2">
                <a:extLst>
                  <a:ext uri="{FF2B5EF4-FFF2-40B4-BE49-F238E27FC236}">
                    <a16:creationId xmlns:a16="http://schemas.microsoft.com/office/drawing/2014/main" id="{324C8953-B4E2-4DA0-B5D5-BD2A735E6748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717A3B65-FE80-419B-AB5D-48B5E3A7B4B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4">
                <a:extLst>
                  <a:ext uri="{FF2B5EF4-FFF2-40B4-BE49-F238E27FC236}">
                    <a16:creationId xmlns:a16="http://schemas.microsoft.com/office/drawing/2014/main" id="{675ECD78-7D6B-4A3F-8163-392D7F8D695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5">
                <a:extLst>
                  <a:ext uri="{FF2B5EF4-FFF2-40B4-BE49-F238E27FC236}">
                    <a16:creationId xmlns:a16="http://schemas.microsoft.com/office/drawing/2014/main" id="{8D036282-E32F-461D-BFB6-2A58D6D27AC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Line 16">
                <a:extLst>
                  <a:ext uri="{FF2B5EF4-FFF2-40B4-BE49-F238E27FC236}">
                    <a16:creationId xmlns:a16="http://schemas.microsoft.com/office/drawing/2014/main" id="{F95EB10E-5264-467D-8382-A77C4DED251C}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40" name="Freeform 17">
                <a:extLst>
                  <a:ext uri="{FF2B5EF4-FFF2-40B4-BE49-F238E27FC236}">
                    <a16:creationId xmlns:a16="http://schemas.microsoft.com/office/drawing/2014/main" id="{218F9268-D2F0-487B-A021-8786B65518D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B4AEE5AC-EF5C-42E4-B185-A176E1997650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E961E89F-C1DB-48E5-8B52-FDDAED9E0E4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0">
                <a:extLst>
                  <a:ext uri="{FF2B5EF4-FFF2-40B4-BE49-F238E27FC236}">
                    <a16:creationId xmlns:a16="http://schemas.microsoft.com/office/drawing/2014/main" id="{412962B4-425A-4C36-A65A-0F66ED7CD38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037BE3F7-563A-4D9A-BC98-C71F727D23A9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2">
                <a:extLst>
                  <a:ext uri="{FF2B5EF4-FFF2-40B4-BE49-F238E27FC236}">
                    <a16:creationId xmlns:a16="http://schemas.microsoft.com/office/drawing/2014/main" id="{2FDB1005-EB5E-475A-AC43-4ED3E563DEF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3">
                <a:extLst>
                  <a:ext uri="{FF2B5EF4-FFF2-40B4-BE49-F238E27FC236}">
                    <a16:creationId xmlns:a16="http://schemas.microsoft.com/office/drawing/2014/main" id="{68BFFBC6-C704-42A7-9D7E-AFB5C37FBDA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4">
                <a:extLst>
                  <a:ext uri="{FF2B5EF4-FFF2-40B4-BE49-F238E27FC236}">
                    <a16:creationId xmlns:a16="http://schemas.microsoft.com/office/drawing/2014/main" id="{4888EAD7-EBE9-4549-9A91-6FEC611536F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5">
                <a:extLst>
                  <a:ext uri="{FF2B5EF4-FFF2-40B4-BE49-F238E27FC236}">
                    <a16:creationId xmlns:a16="http://schemas.microsoft.com/office/drawing/2014/main" id="{B79BC975-BE42-4B57-8335-1699BC0AB135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6">
                <a:extLst>
                  <a:ext uri="{FF2B5EF4-FFF2-40B4-BE49-F238E27FC236}">
                    <a16:creationId xmlns:a16="http://schemas.microsoft.com/office/drawing/2014/main" id="{3998B4F0-CA80-490A-A256-1600E7EA8864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7">
                <a:extLst>
                  <a:ext uri="{FF2B5EF4-FFF2-40B4-BE49-F238E27FC236}">
                    <a16:creationId xmlns:a16="http://schemas.microsoft.com/office/drawing/2014/main" id="{2052C104-8168-487E-9044-454DA83AB2B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28">
                <a:extLst>
                  <a:ext uri="{FF2B5EF4-FFF2-40B4-BE49-F238E27FC236}">
                    <a16:creationId xmlns:a16="http://schemas.microsoft.com/office/drawing/2014/main" id="{63ACA30B-5F59-400C-A7CE-D17B5647EE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29">
                <a:extLst>
                  <a:ext uri="{FF2B5EF4-FFF2-40B4-BE49-F238E27FC236}">
                    <a16:creationId xmlns:a16="http://schemas.microsoft.com/office/drawing/2014/main" id="{2E16F318-A142-4353-9949-B4E3A09FE0B1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3" name="Freeform 30">
                <a:extLst>
                  <a:ext uri="{FF2B5EF4-FFF2-40B4-BE49-F238E27FC236}">
                    <a16:creationId xmlns:a16="http://schemas.microsoft.com/office/drawing/2014/main" id="{8AE8DBB4-2468-4A78-A54D-FD77C5DC88AA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4" name="Freeform 31">
                <a:extLst>
                  <a:ext uri="{FF2B5EF4-FFF2-40B4-BE49-F238E27FC236}">
                    <a16:creationId xmlns:a16="http://schemas.microsoft.com/office/drawing/2014/main" id="{B0E7CEF2-11E4-465C-8F1F-AA8367F96ACC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8B30AFD-E104-45DD-BFBB-5A41F1413BEF}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CE45A3DF-350B-4A5E-AEBE-F0F280AD037E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966D2640-A438-4FB6-B781-5A52DEC85C4B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4E1EFFF-720C-4CC0-9F95-DD1DAF99ADB7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EA7AB0E1-6C49-409D-86F5-BE00BDDFC0A8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5D17598C-0C57-4F4E-8F6B-A2AD8071F8AE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EBEBC0DC-F56F-48FE-824E-E9378C48976C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CC7FDCF1-1736-48A0-BDB2-87D6E09067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2A650CF5-564F-44D1-AB08-6C500DD3CED7}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3108FEFA-0402-4C1C-AE39-5ADC09402F7D}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Rectangle 41">
                <a:extLst>
                  <a:ext uri="{FF2B5EF4-FFF2-40B4-BE49-F238E27FC236}">
                    <a16:creationId xmlns:a16="http://schemas.microsoft.com/office/drawing/2014/main" id="{340AE827-F344-464F-851C-E03AFC98DC58}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56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B4BD948-7AF2-4969-B4BA-12D652E127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118988" y="1672016"/>
            <a:ext cx="6112382" cy="350850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DBAC155-C768-440E-A5D7-D7A51AD5C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2800" dirty="0"/>
              <a:t>Tymczasowe cofnięcie pracy</a:t>
            </a:r>
            <a:endParaRPr lang="en-US" sz="28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9E7426A-4D98-47F5-832E-FDBBCCF4B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6041" y="2249487"/>
            <a:ext cx="3281004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l-PL" sz="1800" dirty="0"/>
              <a:t>Przesuwamy wskaźnik HEAD z powrotem na gałąź master i przywracamy pliki w katalogu roboczym do stanu z migawki, na którą wskazuje master. Oznacza to również, że zmiany, które od tej pory wprowadzimy, będą rozwidlały się od starszej wersji projektu.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74244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44C591-5135-4188-B869-E1965C94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Rozwidlona historia gałęzi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F08C5FF-4165-437F-BC89-FF247367CF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03783" y="2249488"/>
            <a:ext cx="4353645" cy="3541712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EDCFC74-8FCA-4D7D-B10E-F271BBF896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merge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 scala gałęzie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branch</a:t>
            </a:r>
            <a:r>
              <a:rPr lang="pl-PL" i="1" dirty="0">
                <a:solidFill>
                  <a:srgbClr val="92D050"/>
                </a:solidFill>
              </a:rPr>
              <a:t> -d </a:t>
            </a:r>
            <a:r>
              <a:rPr lang="pl-PL" dirty="0"/>
              <a:t>– usuwa gałęzie</a:t>
            </a:r>
          </a:p>
          <a:p>
            <a:pPr marL="0" indent="0">
              <a:buNone/>
            </a:pP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branch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–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dirty="0"/>
              <a:t>podane bez argumentów wyświetla listę istniejących gałęzi</a:t>
            </a:r>
          </a:p>
        </p:txBody>
      </p:sp>
    </p:spTree>
    <p:extLst>
      <p:ext uri="{BB962C8B-B14F-4D97-AF65-F5344CB8AC3E}">
        <p14:creationId xmlns:p14="http://schemas.microsoft.com/office/powerpoint/2010/main" val="2205936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F7B09-5BA3-4B04-BA48-0AF37E7A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Praca ze zdalnym repozytorium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C8D7CE-356C-465D-AA47-EF4139740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Zdalne repozytorium to wersja projektu utrzymywana na serwerze dostępnym poprzez Internet lub inną sieć. Możemy mieć ich kilka, z których każde może być tylko do odczytu lub zarówno odczytu jak i zapisu. Współpraca w grupie zakłada zarządzanie zdalnymi repozytoriami oraz wypychanie zmian na zewnątrz i pobieranie ich w celu współdzielenia pracy/kodu.</a:t>
            </a:r>
          </a:p>
          <a:p>
            <a:pPr marL="0" indent="0">
              <a:buNone/>
            </a:pPr>
            <a:r>
              <a:rPr lang="pl-PL" dirty="0"/>
              <a:t>Aby zobaczyć obecnie skonfigurowane serwery należy uruchomić polecenie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remote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0055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F7B09-5BA3-4B04-BA48-0AF37E7A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Praca ze zdalnym repozytorium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C8D7CE-356C-465D-AA47-EF4139740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Jeśli gałąź lokalna jest ustawiona tak, żeby śledzić zdalną gałąź, wystarczy użyć polecenia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pull</a:t>
            </a:r>
            <a:r>
              <a:rPr lang="pl-PL" dirty="0"/>
              <a:t>, żeby automatycznie pobrać dane i je scalić z lokalnymi plikami. Domyślnie, polecenie </a:t>
            </a:r>
            <a:r>
              <a:rPr lang="pl-PL" i="1" dirty="0">
                <a:solidFill>
                  <a:srgbClr val="92D050"/>
                </a:solidFill>
              </a:rPr>
              <a:t>git clone </a:t>
            </a:r>
            <a:r>
              <a:rPr lang="pl-PL" dirty="0"/>
              <a:t>ustawia lokalną gałąź główną master tak, aby śledziła zmiany w zdalnej gałęzi master na serwerze, z którego sklonowane jest repozytorium. </a:t>
            </a:r>
          </a:p>
          <a:p>
            <a:pPr marL="0" indent="0">
              <a:buNone/>
            </a:pPr>
            <a:r>
              <a:rPr lang="pl-PL" dirty="0"/>
              <a:t>Uruchomienie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pull</a:t>
            </a:r>
            <a:r>
              <a:rPr lang="pl-PL" dirty="0"/>
              <a:t>, ogólnie mówiąc, pobiera dane z serwera na bazie którego oryginalnie stworzyliśmy swoje repozytorium i próbuje automatycznie scalić zmiany z kodem roboczym, nad którym aktualnie, lokalnie pracujemy.</a:t>
            </a:r>
          </a:p>
        </p:txBody>
      </p:sp>
    </p:spTree>
    <p:extLst>
      <p:ext uri="{BB962C8B-B14F-4D97-AF65-F5344CB8AC3E}">
        <p14:creationId xmlns:p14="http://schemas.microsoft.com/office/powerpoint/2010/main" val="2511683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F7B09-5BA3-4B04-BA48-0AF37E7A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Praca ze zdalnym repozytorium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C8D7CE-356C-465D-AA47-EF4139740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Kiedy możemy i chcemy już podzielić się swoją pracą z innymi, wystarczy, że wypchniemy swoje zmiany na zewnątrz. Służący do tego polecenie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push</a:t>
            </a:r>
            <a:r>
              <a:rPr lang="pl-PL" i="1" dirty="0">
                <a:solidFill>
                  <a:srgbClr val="92D050"/>
                </a:solidFill>
              </a:rPr>
              <a:t> [</a:t>
            </a:r>
            <a:r>
              <a:rPr lang="pl-PL" i="1" dirty="0" err="1">
                <a:solidFill>
                  <a:srgbClr val="92D050"/>
                </a:solidFill>
              </a:rPr>
              <a:t>nazwa-zdalnego-repo</a:t>
            </a:r>
            <a:r>
              <a:rPr lang="pl-PL" i="1" dirty="0">
                <a:solidFill>
                  <a:srgbClr val="92D050"/>
                </a:solidFill>
              </a:rPr>
              <a:t>] [nazwa-gałęzi]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Aby zobaczyć więcej informacji o konkretnym zdalnym repozytorium, używamy polecenia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remote</a:t>
            </a:r>
            <a:r>
              <a:rPr lang="pl-PL" i="1" dirty="0">
                <a:solidFill>
                  <a:srgbClr val="92D050"/>
                </a:solidFill>
              </a:rPr>
              <a:t> show [</a:t>
            </a:r>
            <a:r>
              <a:rPr lang="pl-PL" i="1" dirty="0" err="1">
                <a:solidFill>
                  <a:srgbClr val="92D050"/>
                </a:solidFill>
              </a:rPr>
              <a:t>nazwa-zdalnego-repo</a:t>
            </a:r>
            <a:r>
              <a:rPr lang="pl-PL" i="1" dirty="0">
                <a:solidFill>
                  <a:srgbClr val="92D050"/>
                </a:solidFill>
              </a:rPr>
              <a:t>]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Kiedy wgramy wprowadzone zmiany do swojego rozwidlenia projektu, powinniśmy powiadomić o tym opiekuna. Jest to często nazywane </a:t>
            </a:r>
            <a:r>
              <a:rPr lang="pl-PL" i="1" dirty="0" err="1">
                <a:solidFill>
                  <a:srgbClr val="92D050"/>
                </a:solidFill>
              </a:rPr>
              <a:t>pull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 i="1" dirty="0" err="1">
                <a:solidFill>
                  <a:srgbClr val="92D050"/>
                </a:solidFill>
              </a:rPr>
              <a:t>request</a:t>
            </a:r>
            <a:r>
              <a:rPr lang="pl-PL" dirty="0"/>
              <a:t>, i można je wygenerować poprzez stronę - GitHub ma przycisk "</a:t>
            </a:r>
            <a:r>
              <a:rPr lang="pl-PL" dirty="0" err="1"/>
              <a:t>pull</a:t>
            </a:r>
            <a:r>
              <a:rPr lang="pl-PL" dirty="0"/>
              <a:t> </a:t>
            </a:r>
            <a:r>
              <a:rPr lang="pl-PL" dirty="0" err="1"/>
              <a:t>request</a:t>
            </a:r>
            <a:r>
              <a:rPr lang="pl-PL" dirty="0"/>
              <a:t>", który automatycznie generuje wiadomość do opiekuna - lub wykonać komendę </a:t>
            </a:r>
            <a:r>
              <a:rPr lang="pl-PL" i="1" dirty="0">
                <a:solidFill>
                  <a:srgbClr val="92D050"/>
                </a:solidFill>
              </a:rPr>
              <a:t>git </a:t>
            </a:r>
            <a:r>
              <a:rPr lang="pl-PL" i="1" dirty="0" err="1">
                <a:solidFill>
                  <a:srgbClr val="92D050"/>
                </a:solidFill>
              </a:rPr>
              <a:t>request-pull</a:t>
            </a:r>
            <a:r>
              <a:rPr lang="pl-PL" i="1" dirty="0">
                <a:solidFill>
                  <a:srgbClr val="92D050"/>
                </a:solidFill>
              </a:rPr>
              <a:t> </a:t>
            </a:r>
            <a:r>
              <a:rPr lang="pl-PL"/>
              <a:t>i wysłać </a:t>
            </a:r>
            <a:r>
              <a:rPr lang="pl-PL" dirty="0"/>
              <a:t>jej wynik do opiekuna projektu samodzielnie.</a:t>
            </a:r>
          </a:p>
        </p:txBody>
      </p:sp>
    </p:spTree>
    <p:extLst>
      <p:ext uri="{BB962C8B-B14F-4D97-AF65-F5344CB8AC3E}">
        <p14:creationId xmlns:p14="http://schemas.microsoft.com/office/powerpoint/2010/main" val="3385295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BDC3CDF-EB53-4CA5-A20A-7BA844D7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Prezentacja przygotowana przy pomocy:</a:t>
            </a:r>
            <a:br>
              <a:rPr lang="pl-PL" dirty="0"/>
            </a:br>
            <a:r>
              <a:rPr lang="pl-PL" cap="none" dirty="0"/>
              <a:t>https://git-scm.com/book/pl/v1/pierwsze-kroki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6658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Obwód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bwód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bwód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410</TotalTime>
  <Words>1243</Words>
  <Application>Microsoft Office PowerPoint</Application>
  <PresentationFormat>Panoramiczny</PresentationFormat>
  <Paragraphs>112</Paragraphs>
  <Slides>31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7" baseType="lpstr">
      <vt:lpstr>Arial</vt:lpstr>
      <vt:lpstr>Calibri</vt:lpstr>
      <vt:lpstr>Trebuchet MS</vt:lpstr>
      <vt:lpstr>Tw Cen MT</vt:lpstr>
      <vt:lpstr>Wingdings</vt:lpstr>
      <vt:lpstr>Obwód</vt:lpstr>
      <vt:lpstr>GIT - System kontroli wersji</vt:lpstr>
      <vt:lpstr>Czym jest GIT?</vt:lpstr>
      <vt:lpstr>Diagram rozproszonego systemu kontroli wersji</vt:lpstr>
      <vt:lpstr>W jaki sposób działa?</vt:lpstr>
      <vt:lpstr>Lista zmian na plikach</vt:lpstr>
      <vt:lpstr>Migawki projektu</vt:lpstr>
      <vt:lpstr>W jakich stanach znajdują się pliki?</vt:lpstr>
      <vt:lpstr>trzy główne sekcje projektu</vt:lpstr>
      <vt:lpstr>Jak pracować pod Windowsem?</vt:lpstr>
      <vt:lpstr>Prezentacja programu PowerPoint</vt:lpstr>
      <vt:lpstr>Prezentacja programu PowerPoint</vt:lpstr>
      <vt:lpstr>Prezentacja programu PowerPoint</vt:lpstr>
      <vt:lpstr>Prezentacja programu PowerPoint</vt:lpstr>
      <vt:lpstr>Wstępna konfiguracja (Git Bash)</vt:lpstr>
      <vt:lpstr>Pierwsze repozytorium</vt:lpstr>
      <vt:lpstr>Pierwsze repozytorium</vt:lpstr>
      <vt:lpstr>Cykl życia stanu plików</vt:lpstr>
      <vt:lpstr>Rejestrowanie zmian</vt:lpstr>
      <vt:lpstr>Rejestrowanie zmian</vt:lpstr>
      <vt:lpstr>Śledzenie nowych plików</vt:lpstr>
      <vt:lpstr>zatwierdzanie zmian</vt:lpstr>
      <vt:lpstr>Pomocne</vt:lpstr>
      <vt:lpstr>Gałęzie gita</vt:lpstr>
      <vt:lpstr>Tworzenie nowych gałęzi</vt:lpstr>
      <vt:lpstr>Prezentacja programu PowerPoint</vt:lpstr>
      <vt:lpstr>Tymczasowe cofnięcie pracy</vt:lpstr>
      <vt:lpstr>Rozwidlona historia gałęzi</vt:lpstr>
      <vt:lpstr>Praca ze zdalnym repozytorium</vt:lpstr>
      <vt:lpstr>Praca ze zdalnym repozytorium</vt:lpstr>
      <vt:lpstr>Praca ze zdalnym repozytorium</vt:lpstr>
      <vt:lpstr>Prezentacja przygotowana przy pomocy: https://git-scm.com/book/pl/v1/pierwsze-kroki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Gabriela Pałka</dc:creator>
  <cp:lastModifiedBy>Gabriela Pałka</cp:lastModifiedBy>
  <cp:revision>130</cp:revision>
  <dcterms:created xsi:type="dcterms:W3CDTF">2017-10-07T15:09:01Z</dcterms:created>
  <dcterms:modified xsi:type="dcterms:W3CDTF">2017-10-11T18:58:13Z</dcterms:modified>
</cp:coreProperties>
</file>