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sldIdLst>
    <p:sldId id="256" r:id="rId5"/>
    <p:sldId id="257" r:id="rId6"/>
    <p:sldId id="278" r:id="rId7"/>
    <p:sldId id="258" r:id="rId8"/>
    <p:sldId id="259" r:id="rId9"/>
    <p:sldId id="260" r:id="rId10"/>
    <p:sldId id="261" r:id="rId11"/>
    <p:sldId id="286" r:id="rId12"/>
    <p:sldId id="262" r:id="rId13"/>
    <p:sldId id="283" r:id="rId14"/>
    <p:sldId id="287" r:id="rId15"/>
    <p:sldId id="284" r:id="rId16"/>
    <p:sldId id="282" r:id="rId17"/>
    <p:sldId id="273" r:id="rId18"/>
    <p:sldId id="274" r:id="rId19"/>
    <p:sldId id="275" r:id="rId20"/>
    <p:sldId id="276" r:id="rId21"/>
    <p:sldId id="277" r:id="rId22"/>
    <p:sldId id="28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610D5F-9744-5A8B-A23C-9E1402712098}" v="46" dt="2020-06-25T14:02:00.711"/>
    <p1510:client id="{50B95270-1922-FB9D-A26A-8A7329210900}" v="353" dt="2021-01-25T19:54:11.954"/>
    <p1510:client id="{57B3BD57-B3E2-3415-72BA-A66A7FB5CC20}" v="3636" dt="2020-06-30T15:30:36.543"/>
    <p1510:client id="{6227F2DA-3068-9305-9B54-7B2B2A4CC3CE}" v="2105" dt="2021-01-19T19:19:39.031"/>
    <p1510:client id="{75ECE599-8D40-5123-8EB5-384718A1F37B}" v="1010" dt="2020-06-30T17:10:25.757"/>
    <p1510:client id="{7681B33B-BE08-6161-EB8A-B46AB03D925A}" v="775" dt="2020-06-25T15:09:18.994"/>
    <p1510:client id="{85C7D1F8-69FE-0FAB-4137-D81705E0AD74}" v="156" dt="2020-06-25T15:21:14.130"/>
    <p1510:client id="{985E5A1E-242A-4303-35C7-859B5A79599F}" v="282" dt="2020-06-24T20:45:42.185"/>
    <p1510:client id="{B34AB759-228F-9B3D-290D-82C64A3DCC8E}" v="292" dt="2021-01-19T23:50:34.721"/>
    <p1510:client id="{BCA6EFE6-68B2-EA86-48D9-792628114F15}" v="217" dt="2020-06-30T22:21:42.112"/>
    <p1510:client id="{CF628EC8-F9AA-7D12-E2F2-CF708837822E}" v="2" dt="2020-06-25T14:02:43.9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314707-20CE-4868-A26D-8AA249C3E2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err="1"/>
              <a:t>WhisperPress</a:t>
            </a:r>
            <a:r>
              <a:rPr lang="pl-PL"/>
              <a:t> </a:t>
            </a:r>
            <a:br>
              <a:rPr lang="pl-PL"/>
            </a:br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26C6A6E-F8A5-49DF-8A81-27915C0FD5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/>
              <a:t>Projekt inżynierski </a:t>
            </a:r>
          </a:p>
        </p:txBody>
      </p:sp>
    </p:spTree>
    <p:extLst>
      <p:ext uri="{BB962C8B-B14F-4D97-AF65-F5344CB8AC3E}">
        <p14:creationId xmlns:p14="http://schemas.microsoft.com/office/powerpoint/2010/main" val="3935769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827C386B-FBEE-434F-B519-2A935AF42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CE8EC74-84AC-49D8-8993-FB28B1A8F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51" y="772833"/>
            <a:ext cx="6597678" cy="38403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chemeClr val="tx1"/>
                </a:solidFill>
              </a:rPr>
              <a:t>Cele </a:t>
            </a:r>
            <a:r>
              <a:rPr lang="en-US" sz="6000" err="1">
                <a:solidFill>
                  <a:schemeClr val="tx1"/>
                </a:solidFill>
              </a:rPr>
              <a:t>projektu</a:t>
            </a:r>
            <a:endParaRPr lang="en-US" sz="6000">
              <a:solidFill>
                <a:schemeClr val="tx1"/>
              </a:solidFill>
            </a:endParaRP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9281E84-D16E-4BAD-B7E8-F886052DA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9" y="4613218"/>
            <a:ext cx="6590020" cy="149056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6085C62-ADF2-4CC0-B14D-F4B678F11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72832"/>
            <a:ext cx="1194619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34EF5D1-2322-4C79-BA38-EDD477732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16784" y="758952"/>
            <a:ext cx="278312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85958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A177A41-643A-4327-8B08-DE729C684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/>
              <a:t>Sformułowanie problemu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62152E4-B525-45D5-AF48-E6447661D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1">
                <a:latin typeface="Arial"/>
                <a:cs typeface="Arial"/>
              </a:rPr>
              <a:t>Zadania Lecha Poznań:</a:t>
            </a:r>
            <a:endParaRPr lang="pl-PL"/>
          </a:p>
          <a:p>
            <a:r>
              <a:rPr lang="pl-PL">
                <a:latin typeface="Arial"/>
                <a:cs typeface="Arial"/>
              </a:rPr>
              <a:t>Zbieranie informacji z różnych portalów internetowych w czasie rzeczywistym</a:t>
            </a:r>
          </a:p>
          <a:p>
            <a:r>
              <a:rPr lang="pl-PL">
                <a:latin typeface="Arial"/>
                <a:cs typeface="Arial"/>
              </a:rPr>
              <a:t>Analiza informacji</a:t>
            </a:r>
          </a:p>
          <a:p>
            <a:r>
              <a:rPr lang="pl-PL">
                <a:latin typeface="Arial"/>
                <a:cs typeface="Arial"/>
              </a:rPr>
              <a:t>Tworzenie raportów</a:t>
            </a:r>
          </a:p>
          <a:p>
            <a:r>
              <a:rPr lang="pl-PL">
                <a:latin typeface="Arial"/>
                <a:cs typeface="Arial"/>
              </a:rPr>
              <a:t>Stworzenie profilu psychologicznego zawodnika</a:t>
            </a:r>
          </a:p>
          <a:p>
            <a:r>
              <a:rPr lang="pl-PL">
                <a:latin typeface="Arial"/>
                <a:cs typeface="Arial"/>
              </a:rPr>
              <a:t>Obserwacja wielu zawodników jednocześnie</a:t>
            </a:r>
          </a:p>
          <a:p>
            <a:endParaRPr lang="pl-PL">
              <a:latin typeface="Arial"/>
              <a:cs typeface="Arial"/>
            </a:endParaRPr>
          </a:p>
          <a:p>
            <a:pPr>
              <a:buFont typeface="Wingdings" pitchFamily="18" charset="2"/>
              <a:buChar char="v"/>
            </a:pPr>
            <a:r>
              <a:rPr lang="pl-PL">
                <a:latin typeface="Arial"/>
                <a:cs typeface="Arial"/>
              </a:rPr>
              <a:t> Potrzeba automatyzacji prac wykonywanych ręcznie</a:t>
            </a:r>
          </a:p>
        </p:txBody>
      </p:sp>
    </p:spTree>
    <p:extLst>
      <p:ext uri="{BB962C8B-B14F-4D97-AF65-F5344CB8AC3E}">
        <p14:creationId xmlns:p14="http://schemas.microsoft.com/office/powerpoint/2010/main" val="1756255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08FBEE5-DB5A-42E9-9221-395C3239E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Cele projektu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980DFFC-4849-4328-A8E2-3D9472940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>
                <a:latin typeface="Arial"/>
                <a:cs typeface="Arial"/>
              </a:rPr>
              <a:t>Cel: automatyzacja zadań pracowników klubu Lech Poznań, </a:t>
            </a:r>
            <a:r>
              <a:rPr lang="pl-PL" dirty="0">
                <a:latin typeface="Arial"/>
                <a:cs typeface="Arial"/>
              </a:rPr>
              <a:t>aby polepszyć ich czas i efektywność pracy</a:t>
            </a:r>
          </a:p>
          <a:p>
            <a:r>
              <a:rPr lang="pl-PL" dirty="0">
                <a:latin typeface="Arial"/>
                <a:cs typeface="Arial"/>
              </a:rPr>
              <a:t>Narzędzie</a:t>
            </a:r>
            <a:r>
              <a:rPr lang="pl-PL" b="0" i="0" u="none" strike="noStrike" dirty="0">
                <a:effectLst/>
                <a:latin typeface="Arial"/>
                <a:cs typeface="Arial"/>
              </a:rPr>
              <a:t> </a:t>
            </a:r>
            <a:r>
              <a:rPr lang="pl-PL" dirty="0">
                <a:latin typeface="Arial"/>
                <a:cs typeface="Arial"/>
              </a:rPr>
              <a:t>zbierające</a:t>
            </a:r>
            <a:r>
              <a:rPr lang="pl-PL" b="0" i="0" u="none" strike="noStrike" dirty="0">
                <a:effectLst/>
                <a:latin typeface="Arial"/>
                <a:cs typeface="Arial"/>
              </a:rPr>
              <a:t> dane ze źródeł internetowych wyszczególnionych przez klienta</a:t>
            </a:r>
            <a:endParaRPr lang="pl-PL" dirty="0"/>
          </a:p>
          <a:p>
            <a:r>
              <a:rPr lang="pl-PL" dirty="0">
                <a:latin typeface="Arial"/>
                <a:cs typeface="Arial"/>
              </a:rPr>
              <a:t>Dane pobierane automatycznie</a:t>
            </a:r>
          </a:p>
          <a:p>
            <a:r>
              <a:rPr lang="pl-PL" dirty="0">
                <a:latin typeface="Arial"/>
                <a:cs typeface="Arial"/>
              </a:rPr>
              <a:t>Analiza informacji (analiza wydźwięku, </a:t>
            </a:r>
            <a:r>
              <a:rPr lang="pl-PL" err="1">
                <a:latin typeface="Arial"/>
                <a:cs typeface="Arial"/>
              </a:rPr>
              <a:t>tagowanie</a:t>
            </a:r>
            <a:r>
              <a:rPr lang="pl-PL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83392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27C386B-FBEE-434F-B519-2A935AF42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28BE0259-784D-4162-8453-C7754F4E5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51" y="772833"/>
            <a:ext cx="6597678" cy="38403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chemeClr val="tx1"/>
                </a:solidFill>
              </a:rPr>
              <a:t>Przebieg projektu</a:t>
            </a:r>
            <a:endParaRPr lang="pl-PL" sz="6000">
              <a:solidFill>
                <a:schemeClr val="tx1"/>
              </a:solidFill>
            </a:endParaRP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1EBB5F0-ED58-4119-A782-58E580845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9" y="4613218"/>
            <a:ext cx="6590020" cy="149056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6085C62-ADF2-4CC0-B14D-F4B678F11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72832"/>
            <a:ext cx="1194619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34EF5D1-2322-4C79-BA38-EDD477732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16784" y="758952"/>
            <a:ext cx="278312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0772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7C16AD6E-65A8-45EA-8DF1-93857139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Faza I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C02C5DC6-1ED5-43C7-86C4-BE99962D3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b="1" dirty="0">
                <a:latin typeface="Arial"/>
                <a:ea typeface="+mn-lt"/>
                <a:cs typeface="+mn-lt"/>
              </a:rPr>
              <a:t>Planowanie</a:t>
            </a:r>
            <a:endParaRPr lang="pl-PL" sz="1800" dirty="0">
              <a:latin typeface="Arial"/>
              <a:cs typeface="Arial"/>
            </a:endParaRPr>
          </a:p>
          <a:p>
            <a:r>
              <a:rPr lang="pl-PL" sz="1800" b="0" i="0" u="none" strike="noStrike" dirty="0">
                <a:effectLst/>
                <a:latin typeface="Arial"/>
                <a:cs typeface="Arial"/>
              </a:rPr>
              <a:t>Zdefiniowanie wymagań klienta dotyczących systemu</a:t>
            </a:r>
            <a:endParaRPr lang="pl-PL" dirty="0"/>
          </a:p>
          <a:p>
            <a:r>
              <a:rPr lang="pl-PL" sz="1800" dirty="0">
                <a:latin typeface="Arial"/>
                <a:cs typeface="Arial"/>
              </a:rPr>
              <a:t>Liczne modyfikacje prototypu aplikacji uwzględniające opinie klienta</a:t>
            </a:r>
            <a:endParaRPr lang="pl-PL" sz="1800" dirty="0">
              <a:latin typeface="Arial" panose="020B0604020202020204" pitchFamily="34" charset="0"/>
              <a:cs typeface="Arial"/>
            </a:endParaRPr>
          </a:p>
          <a:p>
            <a:pPr marL="0" indent="0">
              <a:buNone/>
            </a:pPr>
            <a:r>
              <a:rPr lang="pl-PL" sz="1800" b="1" dirty="0">
                <a:latin typeface="Arial"/>
                <a:cs typeface="Arial"/>
              </a:rPr>
              <a:t>Implementacja systemu</a:t>
            </a:r>
            <a:endParaRPr lang="pl-PL" sz="1800" dirty="0">
              <a:latin typeface="Arial"/>
              <a:cs typeface="Arial"/>
            </a:endParaRPr>
          </a:p>
          <a:p>
            <a:r>
              <a:rPr lang="pl-PL" sz="1800" dirty="0">
                <a:latin typeface="Arial"/>
                <a:cs typeface="Arial"/>
              </a:rPr>
              <a:t>Regularne konsultacje z klientem</a:t>
            </a:r>
          </a:p>
          <a:p>
            <a:r>
              <a:rPr lang="pl-PL" sz="1800" dirty="0">
                <a:latin typeface="Arial"/>
                <a:cs typeface="Arial"/>
              </a:rPr>
              <a:t>Ciągłe testowanie aplikacji przez zespół oraz stronę klienta</a:t>
            </a:r>
          </a:p>
          <a:p>
            <a:pPr marL="0" indent="0">
              <a:buNone/>
            </a:pPr>
            <a:r>
              <a:rPr lang="pl-PL" sz="1800" b="1" dirty="0">
                <a:latin typeface="Arial"/>
                <a:cs typeface="Arial"/>
              </a:rPr>
              <a:t>Wdrożenie aplikacji</a:t>
            </a:r>
            <a:endParaRPr lang="en-US" sz="1800" dirty="0">
              <a:ea typeface="+mn-lt"/>
              <a:cs typeface="+mn-lt"/>
            </a:endParaRPr>
          </a:p>
          <a:p>
            <a:r>
              <a:rPr lang="pl-PL" sz="1800" dirty="0">
                <a:latin typeface="Arial"/>
                <a:cs typeface="Arial"/>
              </a:rPr>
              <a:t>Udostępnienie aplikacji w celu zwiększenia feedbacku oraz komunikacji z klientem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1092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CAE70D-3182-4B32-9CDF-9B039978F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Faza 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AD43F8-9E85-4F79-B74B-FD61CAA0B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>
                <a:latin typeface="Arial"/>
                <a:cs typeface="Arial"/>
              </a:rPr>
              <a:t>Planowanie</a:t>
            </a:r>
          </a:p>
          <a:p>
            <a:r>
              <a:rPr lang="pl-PL" dirty="0">
                <a:latin typeface="Arial"/>
                <a:cs typeface="Arial"/>
              </a:rPr>
              <a:t>Zaktualizowanie wymagań klienta</a:t>
            </a:r>
            <a:endParaRPr lang="pl-PL" b="1" dirty="0">
              <a:latin typeface="Arial"/>
              <a:cs typeface="Arial"/>
            </a:endParaRPr>
          </a:p>
          <a:p>
            <a:r>
              <a:rPr lang="pl-PL" dirty="0">
                <a:latin typeface="Arial"/>
                <a:cs typeface="Arial"/>
              </a:rPr>
              <a:t>Zdefiniowanie nowych funkcji systemu (np. podglądanie kończących się kontraktów)</a:t>
            </a:r>
            <a:endParaRPr lang="pl-PL" dirty="0"/>
          </a:p>
          <a:p>
            <a:r>
              <a:rPr lang="pl-PL" b="0" i="0" u="none" strike="noStrike" dirty="0">
                <a:effectLst/>
                <a:latin typeface="Arial"/>
                <a:cs typeface="Arial"/>
              </a:rPr>
              <a:t>Reorganizacja </a:t>
            </a:r>
            <a:r>
              <a:rPr lang="pl-PL" b="0" i="0" u="none" strike="noStrike" dirty="0" err="1">
                <a:effectLst/>
                <a:latin typeface="Arial"/>
                <a:cs typeface="Arial"/>
              </a:rPr>
              <a:t>backlogu</a:t>
            </a:r>
            <a:r>
              <a:rPr lang="pl-PL" b="0" i="0" u="none" strike="noStrike" dirty="0">
                <a:effectLst/>
                <a:latin typeface="Arial"/>
                <a:cs typeface="Arial"/>
              </a:rPr>
              <a:t> w systemie JIRA</a:t>
            </a:r>
            <a:endParaRPr lang="pl-PL" dirty="0"/>
          </a:p>
          <a:p>
            <a:pPr marL="0" indent="0">
              <a:buNone/>
            </a:pPr>
            <a:endParaRPr lang="pl-PL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pl-PL" b="1" dirty="0">
                <a:latin typeface="Arial"/>
                <a:cs typeface="Arial"/>
              </a:rPr>
              <a:t>Implementacja systemu</a:t>
            </a:r>
          </a:p>
          <a:p>
            <a:r>
              <a:rPr lang="pl-PL" dirty="0">
                <a:latin typeface="Arial"/>
                <a:cs typeface="Arial"/>
              </a:rPr>
              <a:t>Usprawnienie wydajności systemu</a:t>
            </a:r>
          </a:p>
          <a:p>
            <a:r>
              <a:rPr lang="pl-PL" dirty="0">
                <a:latin typeface="Arial"/>
                <a:cs typeface="Arial"/>
              </a:rPr>
              <a:t>Implementacja nowych funkcji systemu</a:t>
            </a:r>
            <a:endParaRPr lang="pl-PL" b="0" i="0" u="none" strike="noStrike" dirty="0">
              <a:effectLst/>
              <a:latin typeface="Arial"/>
              <a:cs typeface="Arial"/>
            </a:endParaRPr>
          </a:p>
          <a:p>
            <a:r>
              <a:rPr lang="pl-PL" dirty="0">
                <a:latin typeface="Arial"/>
                <a:cs typeface="Arial"/>
              </a:rPr>
              <a:t>Zwiększenie intuicyjności UI</a:t>
            </a:r>
          </a:p>
        </p:txBody>
      </p:sp>
    </p:spTree>
    <p:extLst>
      <p:ext uri="{BB962C8B-B14F-4D97-AF65-F5344CB8AC3E}">
        <p14:creationId xmlns:p14="http://schemas.microsoft.com/office/powerpoint/2010/main" val="2757187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CAE70D-3182-4B32-9CDF-9B039978F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Faza 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AD43F8-9E85-4F79-B74B-FD61CAA0B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1">
                <a:latin typeface="Arial"/>
                <a:cs typeface="Arial"/>
              </a:rPr>
              <a:t>Testowanie</a:t>
            </a:r>
            <a:endParaRPr lang="pl-PL"/>
          </a:p>
          <a:p>
            <a:r>
              <a:rPr lang="pl-PL" dirty="0">
                <a:latin typeface="Arial"/>
                <a:cs typeface="Arial"/>
              </a:rPr>
              <a:t>Ciągłe testowanie</a:t>
            </a:r>
            <a:r>
              <a:rPr lang="pl-PL" b="0" i="0" u="none" strike="noStrike" dirty="0">
                <a:effectLst/>
                <a:latin typeface="Arial"/>
                <a:cs typeface="Arial"/>
              </a:rPr>
              <a:t> aplikacji przez zespół</a:t>
            </a:r>
            <a:r>
              <a:rPr lang="pl-PL" dirty="0">
                <a:latin typeface="Arial"/>
                <a:cs typeface="Arial"/>
              </a:rPr>
              <a:t> oraz środowisko</a:t>
            </a:r>
            <a:r>
              <a:rPr lang="pl-PL" b="0" i="0" u="none" strike="noStrike" dirty="0">
                <a:effectLst/>
                <a:latin typeface="Arial"/>
                <a:cs typeface="Arial"/>
              </a:rPr>
              <a:t> klienta</a:t>
            </a:r>
          </a:p>
          <a:p>
            <a:r>
              <a:rPr lang="pl-PL">
                <a:latin typeface="Arial"/>
                <a:cs typeface="Arial"/>
              </a:rPr>
              <a:t>Udostępnienie aplikacji szerszemu gronu odbiorców oraz zebranie opinii na temat systemu</a:t>
            </a:r>
            <a:endParaRPr lang="pl-PL" dirty="0">
              <a:latin typeface="Arial"/>
              <a:cs typeface="Arial"/>
            </a:endParaRPr>
          </a:p>
          <a:p>
            <a:r>
              <a:rPr lang="pl-PL" dirty="0">
                <a:latin typeface="Arial"/>
                <a:cs typeface="Arial"/>
              </a:rPr>
              <a:t>Wprowadzenie poprawek systemu</a:t>
            </a:r>
          </a:p>
          <a:p>
            <a:endParaRPr lang="pl-PL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pl-PL" b="1" dirty="0">
                <a:latin typeface="Arial"/>
                <a:cs typeface="Arial"/>
              </a:rPr>
              <a:t>Etap końcowy</a:t>
            </a:r>
          </a:p>
          <a:p>
            <a:r>
              <a:rPr lang="pl-PL">
                <a:latin typeface="Arial"/>
                <a:cs typeface="Arial"/>
              </a:rPr>
              <a:t>Przekazanie aplikacji WhisperPress do akceptacji klienta</a:t>
            </a:r>
            <a:endParaRPr lang="pl-PL" b="0" i="0" u="none" strike="noStrike">
              <a:effectLst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4382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27C386B-FBEE-434F-B519-2A935AF42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08AA231B-4B35-432A-AC02-2BC15CB28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51" y="772833"/>
            <a:ext cx="6597678" cy="38403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chemeClr val="tx1"/>
                </a:solidFill>
              </a:rPr>
              <a:t>Przegląd funkcjonalności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113CFC5-5516-46CB-9A9B-BDAB2440B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9" y="4613218"/>
            <a:ext cx="6590020" cy="149056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6085C62-ADF2-4CC0-B14D-F4B678F11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72832"/>
            <a:ext cx="1194619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34EF5D1-2322-4C79-BA38-EDD477732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16784" y="758952"/>
            <a:ext cx="278312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74179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7BAA93-F2C6-4C73-9341-290411ADC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Aplikacja do </a:t>
            </a:r>
            <a:r>
              <a:rPr lang="pl-PL"/>
              <a:t>zbierania             i analizowania </a:t>
            </a:r>
            <a:r>
              <a:rPr lang="pl-PL" dirty="0"/>
              <a:t>danych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C17C450-2E85-4E26-B594-EDCD5C2CB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411063"/>
          </a:xfrm>
        </p:spPr>
        <p:txBody>
          <a:bodyPr>
            <a:normAutofit fontScale="92500"/>
          </a:bodyPr>
          <a:lstStyle/>
          <a:p>
            <a:r>
              <a:rPr lang="pl-PL"/>
              <a:t>Funkcjonalności zrealizowane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F9D14EF-174E-4221-B849-87DBC5334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7912" y="1878744"/>
            <a:ext cx="3683486" cy="40755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1800" dirty="0">
                <a:latin typeface="Arial"/>
                <a:cs typeface="Arial"/>
              </a:rPr>
              <a:t>Pobieranie danych z listy źródeł internetowych zdefiniowanych przez klienta (Twitter, </a:t>
            </a:r>
            <a:r>
              <a:rPr lang="pl-PL" sz="1800" dirty="0" err="1">
                <a:latin typeface="Arial"/>
                <a:cs typeface="Arial"/>
              </a:rPr>
              <a:t>Transfermarkt</a:t>
            </a:r>
            <a:r>
              <a:rPr lang="pl-PL" sz="1800" dirty="0">
                <a:latin typeface="Arial"/>
                <a:cs typeface="Arial"/>
              </a:rPr>
              <a:t>, 90minut)</a:t>
            </a:r>
            <a:endParaRPr lang="en-US" sz="1800" dirty="0">
              <a:ea typeface="+mn-lt"/>
              <a:cs typeface="+mn-lt"/>
            </a:endParaRPr>
          </a:p>
          <a:p>
            <a:r>
              <a:rPr lang="pl-PL" sz="1800">
                <a:latin typeface="Arial"/>
                <a:cs typeface="Arial"/>
              </a:rPr>
              <a:t>Stworzenie serwisów REST </a:t>
            </a:r>
            <a:r>
              <a:rPr lang="pl-PL" sz="1800" dirty="0">
                <a:latin typeface="Arial"/>
                <a:cs typeface="Arial"/>
              </a:rPr>
              <a:t>pozwalających na komunikację poszczególnych elementów systemu</a:t>
            </a:r>
            <a:endParaRPr lang="pl-PL" sz="1800">
              <a:latin typeface="Corbel"/>
              <a:ea typeface="+mn-lt"/>
              <a:cs typeface="Arial"/>
            </a:endParaRPr>
          </a:p>
          <a:p>
            <a:r>
              <a:rPr lang="pl-PL" sz="1800">
                <a:latin typeface="Arial"/>
                <a:cs typeface="Arial"/>
              </a:rPr>
              <a:t>Analiza wydźwięku wszystkich pobranych tekstów</a:t>
            </a:r>
            <a:endParaRPr lang="pl-PL" sz="1800" dirty="0">
              <a:latin typeface="Arial"/>
              <a:cs typeface="Arial"/>
            </a:endParaRPr>
          </a:p>
          <a:p>
            <a:r>
              <a:rPr lang="pl-PL" sz="1800">
                <a:latin typeface="Arial"/>
                <a:cs typeface="Arial"/>
              </a:rPr>
              <a:t>Określenie słów kluczowych każdego tekstu</a:t>
            </a:r>
            <a:endParaRPr lang="pl-PL" sz="1800" dirty="0">
              <a:latin typeface="Arial"/>
              <a:cs typeface="Arial"/>
            </a:endParaRP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0B7017A-7D93-474B-8C50-6A6EB15574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406076"/>
          </a:xfrm>
        </p:spPr>
        <p:txBody>
          <a:bodyPr>
            <a:normAutofit fontScale="92500"/>
          </a:bodyPr>
          <a:lstStyle/>
          <a:p>
            <a:r>
              <a:rPr lang="pl-PL"/>
              <a:t>Możliwe rozszerzenia aplikacji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C963009-1F16-42A5-89E3-C4C53D9FCB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18463" y="1878744"/>
            <a:ext cx="3954884" cy="40755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1800" dirty="0">
                <a:latin typeface="Arial"/>
                <a:cs typeface="Arial"/>
              </a:rPr>
              <a:t>Rozszerzenie aplikacji o pobieranie danych z kolejnych źródeł </a:t>
            </a:r>
            <a:r>
              <a:rPr lang="pl-PL" sz="1800">
                <a:latin typeface="Arial"/>
                <a:cs typeface="Arial"/>
              </a:rPr>
              <a:t>internetowych</a:t>
            </a:r>
          </a:p>
          <a:p>
            <a:r>
              <a:rPr lang="pl-PL" sz="1800">
                <a:latin typeface="Arial"/>
                <a:cs typeface="Arial"/>
              </a:rPr>
              <a:t>Pobieranie informacji dla każdego zawodnika o jego zbliżających się meczach</a:t>
            </a:r>
          </a:p>
          <a:p>
            <a:r>
              <a:rPr lang="pl-PL" sz="1800">
                <a:latin typeface="Arial"/>
                <a:cs typeface="Arial"/>
              </a:rPr>
              <a:t>Analizowanie niepoprawnie otagowanych tekstów i usprawnienie działania algorytmów na ich podstawie</a:t>
            </a:r>
            <a:endParaRPr lang="pl-PL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6001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7BAA93-F2C6-4C73-9341-290411ADC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Aplikacja serwerowa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C17C450-2E85-4E26-B594-EDCD5C2CB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411063"/>
          </a:xfrm>
        </p:spPr>
        <p:txBody>
          <a:bodyPr/>
          <a:lstStyle/>
          <a:p>
            <a:r>
              <a:rPr lang="pl-PL"/>
              <a:t>Funkcjonalności zrealizowane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F9D14EF-174E-4221-B849-87DBC5334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7912" y="1878744"/>
            <a:ext cx="3683486" cy="40755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1800">
                <a:latin typeface="Arial"/>
                <a:cs typeface="Arial"/>
              </a:rPr>
              <a:t>Stworzenie serwisów REST pozwalających na komunikację poszczególnych elementów systemu</a:t>
            </a:r>
            <a:endParaRPr lang="pl-PL" sz="1800">
              <a:ea typeface="+mn-lt"/>
              <a:cs typeface="+mn-lt"/>
            </a:endParaRPr>
          </a:p>
          <a:p>
            <a:r>
              <a:rPr lang="pl-PL" sz="1800">
                <a:latin typeface="Arial"/>
                <a:cs typeface="Arial"/>
              </a:rPr>
              <a:t>Zintegrowanie z relacyjną bazą danych</a:t>
            </a:r>
          </a:p>
          <a:p>
            <a:r>
              <a:rPr lang="pl-PL" sz="1800">
                <a:latin typeface="Arial"/>
                <a:cs typeface="Arial"/>
              </a:rPr>
              <a:t>Zautomatyzowanie pobierania informacji ze wszystkich źródeł</a:t>
            </a:r>
            <a:endParaRPr lang="pl-PL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4902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19EC38-D731-4E45-BBE1-78408A902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Aplikacja internetowa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A318141-608D-4EA7-AED2-06BC79899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505008"/>
          </a:xfrm>
        </p:spPr>
        <p:txBody>
          <a:bodyPr>
            <a:normAutofit fontScale="92500"/>
          </a:bodyPr>
          <a:lstStyle/>
          <a:p>
            <a:r>
              <a:rPr lang="pl-PL"/>
              <a:t>Funkcjonalności zrealizowane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DB1AEC0-05DB-40F2-A976-DCDD1DEB82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pl-PL" sz="1800" dirty="0">
                <a:latin typeface="Arial"/>
                <a:cs typeface="Arial"/>
              </a:rPr>
              <a:t>Tworzenie konta użytkownika i logowanie do aplikacji</a:t>
            </a:r>
            <a:endParaRPr lang="en-US" sz="1800" dirty="0">
              <a:ea typeface="+mn-lt"/>
              <a:cs typeface="+mn-lt"/>
            </a:endParaRPr>
          </a:p>
          <a:p>
            <a:r>
              <a:rPr lang="pl-PL" sz="1800" dirty="0">
                <a:latin typeface="Arial"/>
                <a:cs typeface="Arial"/>
              </a:rPr>
              <a:t>Wyświetlanie zebranych newsów na stronie głównej</a:t>
            </a:r>
          </a:p>
          <a:p>
            <a:r>
              <a:rPr lang="pl-PL" sz="1800" dirty="0">
                <a:latin typeface="Arial"/>
                <a:cs typeface="Arial"/>
              </a:rPr>
              <a:t>Wyświetlanie newsów na stronie zawodnika</a:t>
            </a:r>
            <a:endParaRPr lang="en-US" sz="1800" dirty="0">
              <a:ea typeface="+mn-lt"/>
              <a:cs typeface="+mn-lt"/>
            </a:endParaRPr>
          </a:p>
          <a:p>
            <a:r>
              <a:rPr lang="pl-PL" sz="1800" dirty="0">
                <a:latin typeface="Arial"/>
                <a:cs typeface="Arial"/>
              </a:rPr>
              <a:t>Zapisywanie zawodników na liście ulubionych</a:t>
            </a:r>
            <a:endParaRPr lang="en-US" sz="1800" dirty="0">
              <a:ea typeface="+mn-lt"/>
              <a:cs typeface="+mn-lt"/>
            </a:endParaRPr>
          </a:p>
          <a:p>
            <a:r>
              <a:rPr lang="pl-PL" sz="1800" dirty="0">
                <a:latin typeface="Arial"/>
                <a:cs typeface="Arial"/>
              </a:rPr>
              <a:t>Wyszukiwanie zawodników z wygasającymi kontraktami z możliwością zapisania ich do systemu</a:t>
            </a:r>
          </a:p>
          <a:p>
            <a:r>
              <a:rPr lang="pl-PL" sz="1800" dirty="0">
                <a:latin typeface="Arial"/>
                <a:cs typeface="Arial"/>
              </a:rPr>
              <a:t>Wyświetlanie statystyk dla każdego zawodnika</a:t>
            </a:r>
          </a:p>
          <a:p>
            <a:r>
              <a:rPr lang="pl-PL" sz="1800" dirty="0">
                <a:latin typeface="Arial"/>
                <a:cs typeface="Arial"/>
              </a:rPr>
              <a:t>Wyszukiwanie newsów po dowolnych </a:t>
            </a:r>
            <a:r>
              <a:rPr lang="pl-PL" sz="1800" dirty="0" err="1">
                <a:latin typeface="Arial"/>
                <a:cs typeface="Arial"/>
              </a:rPr>
              <a:t>tagach</a:t>
            </a:r>
            <a:r>
              <a:rPr lang="pl-PL" sz="1800" dirty="0">
                <a:latin typeface="Arial"/>
                <a:cs typeface="Arial"/>
              </a:rPr>
              <a:t> i słowach</a:t>
            </a:r>
          </a:p>
          <a:p>
            <a:r>
              <a:rPr lang="pl-PL" sz="1800" dirty="0">
                <a:latin typeface="Arial"/>
                <a:cs typeface="Arial"/>
              </a:rPr>
              <a:t>Zintegrowanie aplikacji z aplikacją serwerową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51B16FC-4D2F-4A94-847B-BB3B2EF24C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500021"/>
          </a:xfrm>
        </p:spPr>
        <p:txBody>
          <a:bodyPr>
            <a:normAutofit fontScale="92500"/>
          </a:bodyPr>
          <a:lstStyle/>
          <a:p>
            <a:r>
              <a:rPr lang="pl-PL">
                <a:ea typeface="+mn-lt"/>
                <a:cs typeface="+mn-lt"/>
              </a:rPr>
              <a:t>Możliwe rozszerzenia aplikacji</a:t>
            </a:r>
            <a:endParaRPr lang="pl-PL" b="0">
              <a:ea typeface="+mn-lt"/>
              <a:cs typeface="+mn-lt"/>
            </a:endParaRP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E26A201-77A0-44DF-8229-633569E081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18463" y="1920498"/>
            <a:ext cx="3474720" cy="417993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z="1800" dirty="0">
                <a:latin typeface="Arial"/>
                <a:cs typeface="Arial"/>
              </a:rPr>
              <a:t>Wyświetlanie kalendarza meczów dla każdego zawodnika</a:t>
            </a:r>
            <a:endParaRPr lang="pl-PL" sz="1800" dirty="0">
              <a:latin typeface="Arial"/>
              <a:ea typeface="+mn-lt"/>
              <a:cs typeface="Arial"/>
            </a:endParaRPr>
          </a:p>
          <a:p>
            <a:r>
              <a:rPr lang="pl-PL" sz="1800" dirty="0">
                <a:latin typeface="Arial"/>
                <a:cs typeface="Arial"/>
              </a:rPr>
              <a:t>System zgłaszania niepoprawnie </a:t>
            </a:r>
            <a:r>
              <a:rPr lang="pl-PL" sz="1800" dirty="0" err="1">
                <a:latin typeface="Arial"/>
                <a:cs typeface="Arial"/>
              </a:rPr>
              <a:t>otagowanych</a:t>
            </a:r>
            <a:r>
              <a:rPr lang="pl-PL" sz="1800" dirty="0">
                <a:latin typeface="Arial"/>
                <a:cs typeface="Arial"/>
              </a:rPr>
              <a:t> newsów</a:t>
            </a:r>
          </a:p>
        </p:txBody>
      </p:sp>
    </p:spTree>
    <p:extLst>
      <p:ext uri="{BB962C8B-B14F-4D97-AF65-F5344CB8AC3E}">
        <p14:creationId xmlns:p14="http://schemas.microsoft.com/office/powerpoint/2010/main" val="2546224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B2D51F-DC36-42F5-900C-717DBAAF8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Technologie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CAFDDD2D-43CB-4CFD-8DD0-126D815CCD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163" y="1304790"/>
            <a:ext cx="1013826" cy="1013826"/>
          </a:xfrm>
        </p:spPr>
      </p:pic>
      <p:pic>
        <p:nvPicPr>
          <p:cNvPr id="5" name="Obraz 5" descr="Obraz zawierający rysunek&#10;&#10;Opis wygenerowany przy bardzo wysokim poziomie pewności">
            <a:extLst>
              <a:ext uri="{FF2B5EF4-FFF2-40B4-BE49-F238E27FC236}">
                <a16:creationId xmlns:a16="http://schemas.microsoft.com/office/drawing/2014/main" id="{87929423-15BB-4A09-A094-87D331413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496" y="1227420"/>
            <a:ext cx="1897693" cy="1094201"/>
          </a:xfrm>
          <a:prstGeom prst="rect">
            <a:avLst/>
          </a:prstGeom>
        </p:spPr>
      </p:pic>
      <p:pic>
        <p:nvPicPr>
          <p:cNvPr id="6" name="Obraz 6" descr="Obraz zawierający rysunek&#10;&#10;Opis wygenerowany przy bardzo wysokim poziomie pewności">
            <a:extLst>
              <a:ext uri="{FF2B5EF4-FFF2-40B4-BE49-F238E27FC236}">
                <a16:creationId xmlns:a16="http://schemas.microsoft.com/office/drawing/2014/main" id="{0618D117-5696-4BEB-95B5-49CCF58C3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4646" y="1226083"/>
            <a:ext cx="1751557" cy="1075999"/>
          </a:xfrm>
          <a:prstGeom prst="rect">
            <a:avLst/>
          </a:prstGeom>
        </p:spPr>
      </p:pic>
      <p:pic>
        <p:nvPicPr>
          <p:cNvPr id="7" name="Obraz 7" descr="Obraz zawierający rysunek&#10;&#10;Opis wygenerowany przy bardzo wysokim poziomie pewności">
            <a:extLst>
              <a:ext uri="{FF2B5EF4-FFF2-40B4-BE49-F238E27FC236}">
                <a16:creationId xmlns:a16="http://schemas.microsoft.com/office/drawing/2014/main" id="{B5A4A4A2-C467-44B8-8D6E-98448EDA71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7638" y="3080359"/>
            <a:ext cx="958242" cy="958242"/>
          </a:xfrm>
          <a:prstGeom prst="rect">
            <a:avLst/>
          </a:prstGeom>
        </p:spPr>
      </p:pic>
      <p:pic>
        <p:nvPicPr>
          <p:cNvPr id="8" name="Obraz 8" descr="Obraz zawierający znak, zewnętrzne, stop, przód&#10;&#10;Opis wygenerowany przy bardzo wysokim poziomie pewności">
            <a:extLst>
              <a:ext uri="{FF2B5EF4-FFF2-40B4-BE49-F238E27FC236}">
                <a16:creationId xmlns:a16="http://schemas.microsoft.com/office/drawing/2014/main" id="{2FA39C9D-B7C8-4A8D-905C-DFC11BEF1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027" y="3027123"/>
            <a:ext cx="1106466" cy="1096028"/>
          </a:xfrm>
          <a:prstGeom prst="rect">
            <a:avLst/>
          </a:prstGeom>
        </p:spPr>
      </p:pic>
      <p:pic>
        <p:nvPicPr>
          <p:cNvPr id="9" name="Obraz 9" descr="Obraz zawierający stół, gra, parasol&#10;&#10;Opis wygenerowany przy bardzo wysokim poziomie pewności">
            <a:extLst>
              <a:ext uri="{FF2B5EF4-FFF2-40B4-BE49-F238E27FC236}">
                <a16:creationId xmlns:a16="http://schemas.microsoft.com/office/drawing/2014/main" id="{2D3616D8-4055-42B0-800D-57BFDED7B3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5260" y="3075368"/>
            <a:ext cx="1748487" cy="1003836"/>
          </a:xfrm>
          <a:prstGeom prst="rect">
            <a:avLst/>
          </a:prstGeom>
        </p:spPr>
      </p:pic>
      <p:pic>
        <p:nvPicPr>
          <p:cNvPr id="11" name="Obraz 11">
            <a:extLst>
              <a:ext uri="{FF2B5EF4-FFF2-40B4-BE49-F238E27FC236}">
                <a16:creationId xmlns:a16="http://schemas.microsoft.com/office/drawing/2014/main" id="{35D7F4CF-48EC-44E3-9C61-981299202D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6071" y="4938386"/>
            <a:ext cx="603339" cy="603338"/>
          </a:xfrm>
          <a:prstGeom prst="rect">
            <a:avLst/>
          </a:prstGeom>
        </p:spPr>
      </p:pic>
      <p:pic>
        <p:nvPicPr>
          <p:cNvPr id="12" name="Obraz 12">
            <a:extLst>
              <a:ext uri="{FF2B5EF4-FFF2-40B4-BE49-F238E27FC236}">
                <a16:creationId xmlns:a16="http://schemas.microsoft.com/office/drawing/2014/main" id="{EB7B3C1A-8619-44F6-84C0-4DC588F107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1578" y="4802688"/>
            <a:ext cx="843421" cy="874735"/>
          </a:xfrm>
          <a:prstGeom prst="rect">
            <a:avLst/>
          </a:prstGeom>
        </p:spPr>
      </p:pic>
      <p:pic>
        <p:nvPicPr>
          <p:cNvPr id="13" name="Obraz 13" descr="Obraz zawierający rysunek&#10;&#10;Opis wygenerowany przy bardzo wysokim poziomie pewności">
            <a:extLst>
              <a:ext uri="{FF2B5EF4-FFF2-40B4-BE49-F238E27FC236}">
                <a16:creationId xmlns:a16="http://schemas.microsoft.com/office/drawing/2014/main" id="{D8EACBC9-BD6E-4C9C-87CD-F356DF7ED3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4099" y="4979863"/>
            <a:ext cx="864296" cy="499508"/>
          </a:xfrm>
          <a:prstGeom prst="rect">
            <a:avLst/>
          </a:prstGeom>
        </p:spPr>
      </p:pic>
      <p:pic>
        <p:nvPicPr>
          <p:cNvPr id="14" name="Obraz 14" descr="Obraz zawierający rysunek&#10;&#10;Opis wygenerowany przy bardzo wysokim poziomie pewności">
            <a:extLst>
              <a:ext uri="{FF2B5EF4-FFF2-40B4-BE49-F238E27FC236}">
                <a16:creationId xmlns:a16="http://schemas.microsoft.com/office/drawing/2014/main" id="{1397479D-A4DF-460D-9B2F-0BA920F97A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7058" y="5077992"/>
            <a:ext cx="874735" cy="313689"/>
          </a:xfrm>
          <a:prstGeom prst="rect">
            <a:avLst/>
          </a:prstGeom>
        </p:spPr>
      </p:pic>
      <p:pic>
        <p:nvPicPr>
          <p:cNvPr id="15" name="Obraz 15">
            <a:extLst>
              <a:ext uri="{FF2B5EF4-FFF2-40B4-BE49-F238E27FC236}">
                <a16:creationId xmlns:a16="http://schemas.microsoft.com/office/drawing/2014/main" id="{FCED5A06-A9FB-47EB-A773-56090B6080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28345" y="5040193"/>
            <a:ext cx="1062626" cy="399726"/>
          </a:xfrm>
          <a:prstGeom prst="rect">
            <a:avLst/>
          </a:prstGeom>
        </p:spPr>
      </p:pic>
      <p:pic>
        <p:nvPicPr>
          <p:cNvPr id="17" name="Obraz 17">
            <a:extLst>
              <a:ext uri="{FF2B5EF4-FFF2-40B4-BE49-F238E27FC236}">
                <a16:creationId xmlns:a16="http://schemas.microsoft.com/office/drawing/2014/main" id="{5272E3EE-6045-4258-82A0-5485B919B2C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95770" y="5032331"/>
            <a:ext cx="425886" cy="394571"/>
          </a:xfrm>
          <a:prstGeom prst="rect">
            <a:avLst/>
          </a:prstGeom>
        </p:spPr>
      </p:pic>
      <p:pic>
        <p:nvPicPr>
          <p:cNvPr id="3" name="Obraz 9">
            <a:extLst>
              <a:ext uri="{FF2B5EF4-FFF2-40B4-BE49-F238E27FC236}">
                <a16:creationId xmlns:a16="http://schemas.microsoft.com/office/drawing/2014/main" id="{1127A207-B78F-41AC-A661-FD15712201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99194" y="3043518"/>
            <a:ext cx="1107142" cy="1095936"/>
          </a:xfrm>
          <a:prstGeom prst="rect">
            <a:avLst/>
          </a:prstGeom>
        </p:spPr>
      </p:pic>
      <p:pic>
        <p:nvPicPr>
          <p:cNvPr id="10" name="Obraz 15">
            <a:extLst>
              <a:ext uri="{FF2B5EF4-FFF2-40B4-BE49-F238E27FC236}">
                <a16:creationId xmlns:a16="http://schemas.microsoft.com/office/drawing/2014/main" id="{5E632FA6-A8ED-4460-A4D8-36F24EB2170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45606" y="3040313"/>
            <a:ext cx="826995" cy="109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66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827C386B-FBEE-434F-B519-2A935AF42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668312AF-B472-487A-8E17-5FD57CDBB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51" y="772833"/>
            <a:ext cx="6597678" cy="38403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chemeClr val="tx1"/>
                </a:solidFill>
              </a:rPr>
              <a:t>Podział prac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06FC979-4205-4C63-B992-C37D27D79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9" y="4613218"/>
            <a:ext cx="6590020" cy="149056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6085C62-ADF2-4CC0-B14D-F4B678F11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72832"/>
            <a:ext cx="1194619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34EF5D1-2322-4C79-BA38-EDD477732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16784" y="758952"/>
            <a:ext cx="278312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5637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17606A9D-9EDE-483B-938B-473D372E4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i="0" u="none" strike="noStrike">
                <a:effectLst/>
                <a:latin typeface="Arial"/>
                <a:cs typeface="Arial"/>
              </a:rPr>
              <a:t>Marta Głuszkowska</a:t>
            </a:r>
            <a:endParaRPr lang="pl-PL">
              <a:latin typeface="Arial"/>
              <a:cs typeface="Arial"/>
            </a:endParaRP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575E9719-7AED-4FEA-B0B4-5A47FE56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0" i="0" u="none" strike="noStrike" dirty="0">
                <a:effectLst/>
                <a:latin typeface="Arial"/>
                <a:cs typeface="Arial"/>
              </a:rPr>
              <a:t>Koordynator zespołu projektowego</a:t>
            </a:r>
          </a:p>
          <a:p>
            <a:r>
              <a:rPr lang="pl-PL" b="0" i="0" u="none" strike="noStrike" dirty="0">
                <a:effectLst/>
                <a:latin typeface="Arial"/>
                <a:cs typeface="Arial"/>
              </a:rPr>
              <a:t>Rola reprezentatywna w komunikacji z klientem</a:t>
            </a:r>
            <a:endParaRPr lang="pl-PL" dirty="0">
              <a:latin typeface="Arial"/>
              <a:cs typeface="Arial"/>
            </a:endParaRPr>
          </a:p>
          <a:p>
            <a:r>
              <a:rPr lang="pl-PL">
                <a:latin typeface="Arial"/>
                <a:cs typeface="Arial"/>
              </a:rPr>
              <a:t>Implementacja aplikacji pobierającej i analizującej dane</a:t>
            </a:r>
          </a:p>
          <a:p>
            <a:r>
              <a:rPr lang="pl-PL">
                <a:latin typeface="Arial"/>
                <a:cs typeface="Arial"/>
              </a:rPr>
              <a:t>Tagowanie po słowach kluczowych</a:t>
            </a:r>
          </a:p>
        </p:txBody>
      </p:sp>
    </p:spTree>
    <p:extLst>
      <p:ext uri="{BB962C8B-B14F-4D97-AF65-F5344CB8AC3E}">
        <p14:creationId xmlns:p14="http://schemas.microsoft.com/office/powerpoint/2010/main" val="1088385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C0FF14-FAC4-4A3B-B3A9-D87EEFC53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i="0" u="none" strike="noStrike">
                <a:effectLst/>
                <a:latin typeface="Arial" panose="020B0604020202020204" pitchFamily="34" charset="0"/>
              </a:rPr>
              <a:t>Emilia Kłobukowska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B21A3E-5AFE-480F-B83B-4666EA9AB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0" i="0" u="none" strike="noStrike">
                <a:effectLst/>
                <a:latin typeface="Arial"/>
                <a:cs typeface="Arial"/>
              </a:rPr>
              <a:t>Rola reprezentatywna w komunikacji z klientem</a:t>
            </a:r>
          </a:p>
          <a:p>
            <a:r>
              <a:rPr lang="pl-PL" b="0" i="0" u="none" strike="noStrike">
                <a:effectLst/>
                <a:latin typeface="Arial"/>
                <a:cs typeface="Arial"/>
              </a:rPr>
              <a:t>Projektowanie architektury projektu</a:t>
            </a:r>
          </a:p>
          <a:p>
            <a:r>
              <a:rPr lang="pl-PL" b="0" i="0" u="none" strike="noStrike">
                <a:effectLst/>
                <a:latin typeface="Arial"/>
                <a:cs typeface="Arial"/>
              </a:rPr>
              <a:t>Implementacja aplikacji </a:t>
            </a:r>
            <a:r>
              <a:rPr lang="pl-PL">
                <a:latin typeface="Arial"/>
                <a:cs typeface="Arial"/>
              </a:rPr>
              <a:t>pobierającej i</a:t>
            </a:r>
            <a:r>
              <a:rPr lang="pl-PL" b="0" i="0" u="none" strike="noStrike">
                <a:effectLst/>
                <a:latin typeface="Arial"/>
                <a:cs typeface="Arial"/>
              </a:rPr>
              <a:t> analizującej dane</a:t>
            </a:r>
          </a:p>
          <a:p>
            <a:r>
              <a:rPr lang="pl-PL">
                <a:latin typeface="Arial"/>
                <a:cs typeface="Arial"/>
              </a:rPr>
              <a:t>Tagowanie emocjonalne</a:t>
            </a:r>
            <a:endParaRPr lang="pl-PL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010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A3F4C5-2E72-40A5-914E-BA263F42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i="0" u="none" strike="noStrike">
                <a:effectLst/>
                <a:latin typeface="Arial" panose="020B0604020202020204" pitchFamily="34" charset="0"/>
              </a:rPr>
              <a:t>Kacper Tomczak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29DFBE-F809-42FA-BE69-10BAA9B2E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0" i="0" u="none" strike="noStrike">
                <a:effectLst/>
                <a:latin typeface="Arial"/>
                <a:cs typeface="Arial"/>
              </a:rPr>
              <a:t>Projektowanie architektury projektu</a:t>
            </a:r>
          </a:p>
          <a:p>
            <a:r>
              <a:rPr lang="pl-PL" b="0" i="0" u="none" strike="noStrike">
                <a:effectLst/>
                <a:latin typeface="Arial"/>
                <a:cs typeface="Arial"/>
              </a:rPr>
              <a:t>Implementacja aplikacji </a:t>
            </a:r>
            <a:r>
              <a:rPr lang="pl-PL" b="0" i="0" u="none" strike="noStrike" err="1">
                <a:effectLst/>
                <a:latin typeface="Arial"/>
                <a:cs typeface="Arial"/>
              </a:rPr>
              <a:t>backendowej</a:t>
            </a:r>
            <a:endParaRPr lang="pl-PL" b="0" i="0" u="none" strike="noStrike">
              <a:effectLst/>
              <a:latin typeface="Arial"/>
              <a:cs typeface="Arial"/>
            </a:endParaRPr>
          </a:p>
          <a:p>
            <a:r>
              <a:rPr lang="pl-PL" b="0" i="0" u="none" strike="noStrike">
                <a:effectLst/>
                <a:latin typeface="Arial"/>
                <a:cs typeface="Arial"/>
              </a:rPr>
              <a:t>Implementacja aplikacji internetowej</a:t>
            </a:r>
          </a:p>
        </p:txBody>
      </p:sp>
    </p:spTree>
    <p:extLst>
      <p:ext uri="{BB962C8B-B14F-4D97-AF65-F5344CB8AC3E}">
        <p14:creationId xmlns:p14="http://schemas.microsoft.com/office/powerpoint/2010/main" val="421026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FA6ABD-6A6E-48D9-B3AE-900CDF5BF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i="0" u="none" strike="noStrike">
                <a:effectLst/>
                <a:latin typeface="Arial" panose="020B0604020202020204" pitchFamily="34" charset="0"/>
              </a:rPr>
              <a:t>Piotr </a:t>
            </a:r>
            <a:r>
              <a:rPr lang="pl-PL" b="0" i="0" u="none" strike="noStrike" err="1">
                <a:effectLst/>
                <a:latin typeface="Arial" panose="020B0604020202020204" pitchFamily="34" charset="0"/>
              </a:rPr>
              <a:t>Bubeła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6E7C89-5FE4-4452-8994-EE7036731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0" i="0" u="none" strike="noStrike">
                <a:effectLst/>
                <a:latin typeface="Arial"/>
                <a:cs typeface="Arial"/>
              </a:rPr>
              <a:t>Projektowanie architektury projektu</a:t>
            </a:r>
          </a:p>
          <a:p>
            <a:r>
              <a:rPr lang="pl-PL" b="0" i="0" u="none" strike="noStrike">
                <a:effectLst/>
                <a:latin typeface="Arial"/>
                <a:cs typeface="Arial"/>
              </a:rPr>
              <a:t>Projektowanie prototypu aplikacji internetowej</a:t>
            </a:r>
          </a:p>
          <a:p>
            <a:r>
              <a:rPr lang="pl-PL" b="0" i="0" u="none" strike="noStrike">
                <a:effectLst/>
                <a:latin typeface="Arial"/>
                <a:cs typeface="Arial"/>
              </a:rPr>
              <a:t>Implementacja aplikacji internetowej</a:t>
            </a:r>
            <a:endParaRPr lang="pl-PL">
              <a:latin typeface="Arial"/>
              <a:cs typeface="Arial"/>
            </a:endParaRPr>
          </a:p>
          <a:p>
            <a:r>
              <a:rPr lang="pl-PL">
                <a:latin typeface="Arial"/>
                <a:ea typeface="+mn-lt"/>
                <a:cs typeface="+mn-lt"/>
              </a:rPr>
              <a:t>Stylizacja wizualna aplikacji internetowej</a:t>
            </a:r>
            <a:endParaRPr lang="pl-PL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518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13B0E7-18D8-4EF3-9B62-C5C9F69215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Prezentacja systemu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94F473-1C4E-45C1-986D-340AEF4C12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6977096"/>
      </p:ext>
    </p:extLst>
  </p:cSld>
  <p:clrMapOvr>
    <a:masterClrMapping/>
  </p:clrMapOvr>
</p:sld>
</file>

<file path=ppt/theme/theme1.xml><?xml version="1.0" encoding="utf-8"?>
<a:theme xmlns:a="http://schemas.openxmlformats.org/drawingml/2006/main" name="Ramka">
  <a:themeElements>
    <a:clrScheme name="Niebieski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CB8E3C2CE10864EB248EB382EC6702A" ma:contentTypeVersion="4" ma:contentTypeDescription="Utwórz nowy dokument." ma:contentTypeScope="" ma:versionID="22cacefaa4a41c8362d684933d705d6b">
  <xsd:schema xmlns:xsd="http://www.w3.org/2001/XMLSchema" xmlns:xs="http://www.w3.org/2001/XMLSchema" xmlns:p="http://schemas.microsoft.com/office/2006/metadata/properties" xmlns:ns3="08ad7b45-c1ae-496b-8d3d-ad9b32ce37f8" targetNamespace="http://schemas.microsoft.com/office/2006/metadata/properties" ma:root="true" ma:fieldsID="6a4a842b352f7afeebc0bea9bf994bac" ns3:_="">
    <xsd:import namespace="08ad7b45-c1ae-496b-8d3d-ad9b32ce37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ad7b45-c1ae-496b-8d3d-ad9b32ce37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790070F-A2B4-4141-97D9-9D6701ABDB1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A1FBD2-1582-4562-A0B7-9E1A414AFCE6}">
  <ds:schemaRefs>
    <ds:schemaRef ds:uri="08ad7b45-c1ae-496b-8d3d-ad9b32ce37f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5A4DE38-1508-41E6-BDA2-2F6102CBF3BD}">
  <ds:schemaRefs>
    <ds:schemaRef ds:uri="08ad7b45-c1ae-496b-8d3d-ad9b32ce37f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Panoramiczny</PresentationFormat>
  <Slides>19</Slides>
  <Notes>0</Notes>
  <HiddenSlides>0</HiddenSlide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Ramka</vt:lpstr>
      <vt:lpstr>WhisperPress  </vt:lpstr>
      <vt:lpstr>Cele projektu</vt:lpstr>
      <vt:lpstr>Sformułowanie problemu</vt:lpstr>
      <vt:lpstr>Cele projektu</vt:lpstr>
      <vt:lpstr>Przebieg projektu</vt:lpstr>
      <vt:lpstr>Faza I</vt:lpstr>
      <vt:lpstr>Faza II</vt:lpstr>
      <vt:lpstr>Faza II</vt:lpstr>
      <vt:lpstr>Przegląd funkcjonalności</vt:lpstr>
      <vt:lpstr>Aplikacja do zbierania             i analizowania danych</vt:lpstr>
      <vt:lpstr>Aplikacja serwerowa</vt:lpstr>
      <vt:lpstr>Aplikacja internetowa</vt:lpstr>
      <vt:lpstr>Technologie</vt:lpstr>
      <vt:lpstr>Podział prac</vt:lpstr>
      <vt:lpstr>Marta Głuszkowska</vt:lpstr>
      <vt:lpstr>Emilia Kłobukowska</vt:lpstr>
      <vt:lpstr>Kacper Tomczak</vt:lpstr>
      <vt:lpstr>Piotr Bubeła</vt:lpstr>
      <vt:lpstr>Prezentacja systemu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WhisperPress  </dc:title>
  <dc:creator>Emilia Kłobukowska</dc:creator>
  <cp:revision>283</cp:revision>
  <dcterms:created xsi:type="dcterms:W3CDTF">2020-06-24T19:50:21Z</dcterms:created>
  <dcterms:modified xsi:type="dcterms:W3CDTF">2021-01-25T19:55:39Z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0x010100DCB8E3C2CE10864EB248EB382EC6702A</vt:lpwstr>
  </property>
</Properties>
</file>