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98" r:id="rId5"/>
    <p:sldId id="301" r:id="rId6"/>
    <p:sldId id="307" r:id="rId7"/>
    <p:sldId id="302" r:id="rId8"/>
    <p:sldId id="300" r:id="rId9"/>
    <p:sldId id="304" r:id="rId10"/>
    <p:sldId id="303" r:id="rId11"/>
    <p:sldId id="305" r:id="rId12"/>
    <p:sldId id="306" r:id="rId13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3901C09E-C135-4380-8A8F-6CEEC9626D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9109F3-0030-407B-959A-6AC9EA97C8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78057-47F7-4C6D-B292-C1CFC5868E6B}" type="datetime1">
              <a:rPr lang="pl-PL" smtClean="0"/>
              <a:t>14.05.2022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818C0-CEAC-473D-85BE-0955A29A50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E4772BC-6753-4EF8-9C5F-EFFDE736E8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09EFC-24FD-4F55-958D-6E6C7BB98A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42913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1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FE65346-D681-4EDD-87A8-0BE23DDEDD69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1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1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7475197-EF76-48B8-96B8-921BFA77342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18220481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475197-EF76-48B8-96B8-921BFA77342C}" type="slidenum">
              <a:rPr lang="pl-PL" noProof="1" smtClean="0"/>
              <a:t>1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1393632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noProof="1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7475197-EF76-48B8-96B8-921BFA77342C}" type="slidenum">
              <a:rPr lang="pl-PL" noProof="1" smtClean="0"/>
              <a:t>5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386828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noProof="1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7475197-EF76-48B8-96B8-921BFA77342C}" type="slidenum">
              <a:rPr lang="pl-PL" noProof="1" smtClean="0"/>
              <a:t>7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3351963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noProof="1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7475197-EF76-48B8-96B8-921BFA77342C}" type="slidenum">
              <a:rPr lang="pl-PL" noProof="1" smtClean="0"/>
              <a:t>9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403592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2BAD92-877E-4128-9166-953DFDA61491}" type="datetime1">
              <a:rPr lang="pl-PL" noProof="0" smtClean="0"/>
              <a:t>14.05.2022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ADA730-287D-482D-A45A-3799B3746D79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1"/>
              <a:t>Kliknij, aby edytować style wzorców tekstu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984541-0F64-41AC-BDD5-033FD40FB7F5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11" name="Numer slajdu — symbol zastępczy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05EA6D-81BF-4C5C-90E0-294317D45E96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10" name="Numer slajdu — symbol zastępczy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1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1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6CAA83-7A74-4BD6-A41E-04796CB638D2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11" name="Stopka — symbol zastępczy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12" name="Numer slajdu — symbol zastępczy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6" name="Data — symbol zastępczy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0DDCBC-7AA9-4097-8D86-4F005C1EAD39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7" name="Stopka — symbol zastępczy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8" name="Numer slajdu — symbol zastępczy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860E0D-9DCD-4718-A8DF-67DC6FB0D76F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1"/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1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E5374423-698D-493A-A093-777EB80FE69B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l-PL" noProof="1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pl-PL" noProof="1" dirty="0" smtClean="0"/>
              <a:pPr/>
              <a:t>‹#›</a:t>
            </a:fld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6B408B6E-3EA1-45A3-A13D-8B837F976667}" type="datetime1">
              <a:rPr lang="pl-PL" noProof="0" smtClean="0"/>
              <a:t>14.05.2022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noProof="1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pl-PL" noProof="1"/>
              <a:t>Kliknij, aby edytować style wzorca tekstu</a:t>
            </a:r>
          </a:p>
          <a:p>
            <a:pPr lvl="1" rtl="0"/>
            <a:r>
              <a:rPr lang="pl-PL" noProof="1"/>
              <a:t>Drugi poziom</a:t>
            </a:r>
          </a:p>
          <a:p>
            <a:pPr lvl="2" rtl="0"/>
            <a:r>
              <a:rPr lang="pl-PL" noProof="1"/>
              <a:t>Trzeci poziom</a:t>
            </a:r>
          </a:p>
          <a:p>
            <a:pPr lvl="3" rtl="0"/>
            <a:r>
              <a:rPr lang="pl-PL" noProof="1"/>
              <a:t>Czwarty poziom</a:t>
            </a:r>
          </a:p>
          <a:p>
            <a:pPr lvl="4" rtl="0"/>
            <a:r>
              <a:rPr lang="pl-PL" noProof="1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F588CCDF-AE64-423E-810B-D7FDF3513B16}" type="datetime1">
              <a:rPr lang="pl-PL" noProof="1" smtClean="0"/>
              <a:t>14.05.2022</a:t>
            </a:fld>
            <a:endParaRPr lang="pl-PL" noProof="1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pl-PL" noProof="1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pl-PL" noProof="1" dirty="0" smtClean="0"/>
              <a:t>‹#›</a:t>
            </a:fld>
            <a:endParaRPr lang="pl-PL" noProof="1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Obraz 3" descr="Zbliżenie kawałka papieru z leżącym na nim ołówkiem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Prostokąt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rmAutofit/>
          </a:bodyPr>
          <a:lstStyle/>
          <a:p>
            <a:pPr rtl="0"/>
            <a:r>
              <a:rPr lang="en-US" sz="4400" noProof="1">
                <a:solidFill>
                  <a:schemeClr val="tx1"/>
                </a:solidFill>
              </a:rPr>
              <a:t>Test t studenta</a:t>
            </a:r>
            <a:endParaRPr lang="pl-PL" sz="4400" noProof="1">
              <a:solidFill>
                <a:schemeClr val="tx1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n-US" sz="1600" noProof="1"/>
              <a:t>Wersja bootstrapowa</a:t>
            </a:r>
            <a:endParaRPr lang="pl-PL" sz="1600" noProof="1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rostokąt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E88F8A-46CD-479D-8437-9644D4C5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 </a:t>
            </a:r>
            <a:r>
              <a:rPr lang="en-US" dirty="0" err="1"/>
              <a:t>studenta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CAF286-AA79-4FEF-B8FF-3C5C44D86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Metoda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Rubik"/>
              </a:rPr>
              <a:t>statystyczn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a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 służącą do porównania dwóch średnich między sobą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gdy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 znamy liczbę badanych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próbek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, średnią arytmetyczną oraz wartość odchylenia standardowego lub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wariancji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.</a:t>
            </a:r>
            <a:endParaRPr lang="en-US" dirty="0"/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Jest to jeden z mniej skomplikowanych i bardzo często wykorzystywanych testów statystycznych używanych do weryfikacji hipotez. Dzięki niemu możemy dowiedzieć się czy dwie różne średnie są różne niechcący (w wyniku przypadku) czy są różne </a:t>
            </a:r>
            <a:r>
              <a:rPr lang="pl-PL" b="1" i="0" dirty="0">
                <a:solidFill>
                  <a:srgbClr val="000000"/>
                </a:solidFill>
                <a:effectLst/>
                <a:latin typeface="Rubik"/>
              </a:rPr>
              <a:t>istotnie statystycznie 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(np. z uwagi na naszą manipulację eksperymentalna).</a:t>
            </a: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pPr algn="l"/>
            <a:r>
              <a:rPr lang="en-US" dirty="0" err="1">
                <a:solidFill>
                  <a:srgbClr val="000000"/>
                </a:solidFill>
                <a:latin typeface="Rubik"/>
              </a:rPr>
              <a:t>Wyróżniamy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3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wersję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testu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t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:</a:t>
            </a:r>
          </a:p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1.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test 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Studenta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dla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jednej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próby</a:t>
            </a:r>
            <a:endParaRPr lang="pl-PL" b="0" i="0" dirty="0">
              <a:solidFill>
                <a:srgbClr val="000000"/>
              </a:solidFill>
              <a:effectLst/>
              <a:latin typeface="Rubik"/>
            </a:endParaRPr>
          </a:p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2. 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test t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Studenta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dla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prób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niezależnych</a:t>
            </a:r>
            <a:endParaRPr lang="pl-PL" b="0" i="0" dirty="0">
              <a:solidFill>
                <a:srgbClr val="000000"/>
              </a:solidFill>
              <a:effectLst/>
              <a:latin typeface="Rubik"/>
            </a:endParaRPr>
          </a:p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3. 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test t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Studenta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dla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prób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zależnych</a:t>
            </a:r>
            <a:endParaRPr lang="en-US" b="0" i="0" u="none" strike="noStrike" dirty="0">
              <a:solidFill>
                <a:srgbClr val="000000"/>
              </a:solidFill>
              <a:effectLst/>
              <a:latin typeface="Rubik"/>
            </a:endParaRPr>
          </a:p>
          <a:p>
            <a:pPr algn="l"/>
            <a:r>
              <a:rPr lang="en-US" dirty="0" err="1">
                <a:solidFill>
                  <a:srgbClr val="000000"/>
                </a:solidFill>
                <a:latin typeface="Rubik"/>
              </a:rPr>
              <a:t>Wszystkie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 rodzaje testów są testami parametrycznymi, a co za tym idzie nasze mierzone zmienne ilościowe powinny mieć </a:t>
            </a:r>
            <a:r>
              <a:rPr lang="pl-PL" dirty="0">
                <a:solidFill>
                  <a:srgbClr val="000000"/>
                </a:solidFill>
                <a:latin typeface="Rubik"/>
              </a:rPr>
              <a:t>rozkład no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rmalny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.</a:t>
            </a:r>
            <a:endParaRPr lang="pl-PL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6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A2424-90E4-4395-A3F7-B9610AC9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Testowanie</a:t>
            </a:r>
            <a:r>
              <a:rPr lang="en-US" dirty="0"/>
              <a:t> </a:t>
            </a:r>
            <a:r>
              <a:rPr lang="en-US" dirty="0" err="1"/>
              <a:t>hipotez</a:t>
            </a:r>
            <a:r>
              <a:rPr lang="en-US" dirty="0"/>
              <a:t> </a:t>
            </a:r>
            <a:r>
              <a:rPr lang="en-US" dirty="0" err="1"/>
              <a:t>metodą</a:t>
            </a:r>
            <a:r>
              <a:rPr lang="en-US" dirty="0"/>
              <a:t> bootstrap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481F14-C93E-439F-B417-2630CC5C4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pl-PL" b="1" i="0" dirty="0" err="1">
                <a:solidFill>
                  <a:srgbClr val="000000"/>
                </a:solidFill>
                <a:effectLst/>
                <a:latin typeface="Rubik"/>
              </a:rPr>
              <a:t>Bootstrap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 – metoda szacowania (estymacji) wyników poprzez wielokrotne losowanie ze zwracaniem z </a:t>
            </a:r>
            <a:r>
              <a:rPr lang="pl-PL" dirty="0">
                <a:solidFill>
                  <a:srgbClr val="000000"/>
                </a:solidFill>
                <a:latin typeface="Rubik"/>
              </a:rPr>
              <a:t>próby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 Polega ona na utworzeniu nowego rozkładu wyników, na podstawie posiadanych danych, poprzez wielokrotne losowanie wartości z posiadanej próby. Metoda ze zwracaniem polega na tym, że po wylosowaniu danej wartości, “wraca” ona z powrotem do zbioru.</a:t>
            </a:r>
          </a:p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Metoda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Rubik"/>
              </a:rPr>
              <a:t>bootstrapowa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 znajduje zastosowanie w sytuacji, w której nie znamy rozkładu z populacji z której pochodzi próbka lub w przypadku rozkładów małych lub asymetrycznych. W takim wypadku, dzięki tej metodzie, wyniki testów parametrycznych i analiz opartych o modele liniowe są bardziej precyzyjne. Zazwyczaj losuje się wiele próbek, np. 2000 czy 5000.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77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32DA5-3C59-4BC7-997E-A084D09A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 </a:t>
            </a:r>
            <a:r>
              <a:rPr lang="en-US" dirty="0" err="1"/>
              <a:t>studenta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jednej</a:t>
            </a:r>
            <a:r>
              <a:rPr lang="en-US" dirty="0"/>
              <a:t> </a:t>
            </a:r>
            <a:r>
              <a:rPr lang="en-US" dirty="0" err="1"/>
              <a:t>próby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6AE0CE-2DD2-45A5-8C95-20B7817BF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i="0" dirty="0">
                <a:solidFill>
                  <a:srgbClr val="000000"/>
                </a:solidFill>
                <a:effectLst/>
                <a:latin typeface="Rubik"/>
              </a:rPr>
              <a:t>Test t Studenta dla jednej próby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 wykorzystujemy gdy chcemy porównać średnią “teoretyczną” ze średnią, którą faktycznie możemy zaobserwować w naszej bazie danych. Średnia teoretyczna to średnia pochodząca z innych badań lub po prostu bez większych uzasadnień pochodząca z naszej głowy.</a:t>
            </a:r>
            <a:endParaRPr lang="en-US" dirty="0">
              <a:solidFill>
                <a:srgbClr val="000000"/>
              </a:solidFill>
              <a:latin typeface="Rubik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Wyobraźmy sobie, że mamy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dane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z takimi zmiennymi jak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pewnej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grupy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ludzi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 Dzięki testowi t Studenta dla jednej próby możemy dowiedzieć się np.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czy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naszego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młodszego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brata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wynoszący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155cm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odbiega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znacząco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od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średniej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wzrostu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tej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grupy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.</a:t>
            </a:r>
          </a:p>
          <a:p>
            <a:r>
              <a:rPr lang="pl-PL" dirty="0">
                <a:solidFill>
                  <a:srgbClr val="000000"/>
                </a:solidFill>
                <a:latin typeface="Rubik"/>
              </a:rPr>
              <a:t>Hipoteza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zerowa w takim badaniu wyglądałaby następująco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H0: Badana próba została wylosowana z populacji, 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w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której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osób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wynosi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średnio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155cm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. 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Z kolei hipoteza alternatywna będzie brzmiała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H1: Badana próba nie została wylosowana z populacji gdzie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średni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wynosi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155cm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6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en-US" dirty="0" err="1"/>
              <a:t>Prezentacja</a:t>
            </a:r>
            <a:r>
              <a:rPr lang="en-US" dirty="0"/>
              <a:t> </a:t>
            </a:r>
            <a:r>
              <a:rPr lang="en-US" dirty="0" err="1"/>
              <a:t>skryptu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jednej</a:t>
            </a:r>
            <a:r>
              <a:rPr lang="en-US" dirty="0"/>
              <a:t> </a:t>
            </a:r>
            <a:r>
              <a:rPr lang="en-US" dirty="0" err="1"/>
              <a:t>próby</a:t>
            </a:r>
            <a:endParaRPr lang="pl-PL" noProof="1"/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377912FE-2096-4B0C-81F1-9B08EF6C3C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0840453"/>
              </p:ext>
            </p:extLst>
          </p:nvPr>
        </p:nvGraphicFramePr>
        <p:xfrm>
          <a:off x="1206020" y="2189527"/>
          <a:ext cx="9949660" cy="400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9660">
                  <a:extLst>
                    <a:ext uri="{9D8B030D-6E8A-4147-A177-3AD203B41FA5}">
                      <a16:colId xmlns:a16="http://schemas.microsoft.com/office/drawing/2014/main" val="443313488"/>
                    </a:ext>
                  </a:extLst>
                </a:gridCol>
              </a:tblGrid>
              <a:tr h="400886">
                <a:tc>
                  <a:txBody>
                    <a:bodyPr/>
                    <a:lstStyle/>
                    <a:p>
                      <a:r>
                        <a:rPr lang="en-US" dirty="0"/>
                        <a:t>HEIGHT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52419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6443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99277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09405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47414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7194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56090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7590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46006"/>
                  </a:ext>
                </a:extLst>
              </a:tr>
              <a:tr h="40088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27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32DA5-3C59-4BC7-997E-A084D09A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 </a:t>
            </a:r>
            <a:r>
              <a:rPr lang="en-US" dirty="0" err="1"/>
              <a:t>studenta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prób</a:t>
            </a:r>
            <a:r>
              <a:rPr lang="en-US" dirty="0"/>
              <a:t> </a:t>
            </a:r>
            <a:r>
              <a:rPr lang="en-US" dirty="0" err="1"/>
              <a:t>niezależnych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6AE0CE-2DD2-45A5-8C95-20B7817BF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i="0" dirty="0">
                <a:solidFill>
                  <a:srgbClr val="000000"/>
                </a:solidFill>
                <a:effectLst/>
                <a:latin typeface="Rubik"/>
              </a:rPr>
              <a:t>Test t Studenta dla prób niezależnych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 jest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najczęściej stosowaną metodą statystyczną w celu porównania średnich z dwóch niezależnych od siebie grup. Wykorzystujemy go gdy chcemy porównać dwie grupy pod względem jakiejś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zmiennej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ilościowej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 Na przykład gdy chcemy porównać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średni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kobiet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i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mężczyzn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w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danej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grupie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Zazwyczaj dwie średnie z różnych od siebie grup będą się różnić. Test t Studenta powie nam jednak czy owe różnice są istotne statystycznie – czy nie są przypadkowe. Hipoteza zerowa takiego testu będzie brzmiała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H0: Średni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wzrost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w grupie mężczyzn jest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taki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sam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 jak średni w grupie kobiet.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Hipoteza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 alternatywna z kolei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H1: Kobiety będą różnić się od mężczyzn pod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wzrostu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Jeśli wynik testu t Studenta będzie istotny na poziomie p &lt; 0,05 możemy odrzucić hipotezę zerową na rzecz hipotezy alternatywnej.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4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en-US" dirty="0" err="1"/>
              <a:t>Prezentacja</a:t>
            </a:r>
            <a:r>
              <a:rPr lang="en-US" dirty="0"/>
              <a:t> </a:t>
            </a:r>
            <a:r>
              <a:rPr lang="en-US" dirty="0" err="1"/>
              <a:t>skryptu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prób</a:t>
            </a:r>
            <a:r>
              <a:rPr lang="en-US" dirty="0"/>
              <a:t> </a:t>
            </a:r>
            <a:r>
              <a:rPr lang="en-US" dirty="0" err="1"/>
              <a:t>niezależnych</a:t>
            </a:r>
            <a:endParaRPr lang="pl-PL" noProof="1"/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F2CADF06-0A97-467F-A82A-079E4A60D2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538398"/>
              </p:ext>
            </p:extLst>
          </p:nvPr>
        </p:nvGraphicFramePr>
        <p:xfrm>
          <a:off x="1096963" y="2108200"/>
          <a:ext cx="100584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132742512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650220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9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4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26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3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0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173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030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332DA5-3C59-4BC7-997E-A084D09A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 </a:t>
            </a:r>
            <a:r>
              <a:rPr lang="en-US" dirty="0" err="1"/>
              <a:t>studenta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prób</a:t>
            </a:r>
            <a:r>
              <a:rPr lang="en-US" dirty="0"/>
              <a:t> </a:t>
            </a:r>
            <a:r>
              <a:rPr lang="en-US" dirty="0" err="1"/>
              <a:t>zależnych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6AE0CE-2DD2-45A5-8C95-20B7817BF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W odróżnieniu od testu t – Studenta dla prób niezależnych, gdzie porównujemy dwie grupy, ten rodzaj testu stosujemy gdy poddajemy analizie tą samą pojedynczą grupę, ale dwukrotnie w czasie</a:t>
            </a:r>
            <a:r>
              <a:rPr lang="en-US" b="0" i="0" dirty="0">
                <a:solidFill>
                  <a:srgbClr val="000000"/>
                </a:solidFill>
                <a:effectLst/>
                <a:latin typeface="Rubik"/>
              </a:rPr>
              <a:t>. 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Na przykład gdy chcemy porównać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ubik"/>
              </a:rPr>
              <a:t>średni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e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wagi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grupy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osób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przed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dietą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oraz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po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diecie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, aby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sprawdzić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czy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dieta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spowodowała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istotne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zmiany</a:t>
            </a:r>
            <a:r>
              <a:rPr lang="en-US" dirty="0">
                <a:solidFill>
                  <a:srgbClr val="000000"/>
                </a:solidFill>
                <a:latin typeface="Rubi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ubik"/>
              </a:rPr>
              <a:t>statystyczne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Hipoteza zerowa takiego testu będzie brzmiała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H0: Średni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a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waga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osób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po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diecie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jest 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taka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sam</a:t>
            </a:r>
            <a:r>
              <a:rPr lang="en-US" i="1" dirty="0" err="1">
                <a:solidFill>
                  <a:srgbClr val="000000"/>
                </a:solidFill>
                <a:latin typeface="Rubik"/>
              </a:rPr>
              <a:t>a</a:t>
            </a:r>
            <a:r>
              <a:rPr lang="en-US" i="1" dirty="0">
                <a:solidFill>
                  <a:srgbClr val="000000"/>
                </a:solidFill>
                <a:latin typeface="Rubik"/>
              </a:rPr>
              <a:t> 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jak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przed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dietą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.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Rubik"/>
              </a:rPr>
              <a:t>Hipoteza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 alternatywna z kolei </a:t>
            </a:r>
            <a:r>
              <a:rPr lang="pl-PL" b="0" i="1" dirty="0">
                <a:solidFill>
                  <a:srgbClr val="000000"/>
                </a:solidFill>
                <a:effectLst/>
                <a:latin typeface="Rubik"/>
              </a:rPr>
              <a:t>H1: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Dieta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znacząco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wpłynęła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na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średnią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wagę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danej</a:t>
            </a:r>
            <a:r>
              <a:rPr lang="en-US" b="0" i="1" dirty="0">
                <a:solidFill>
                  <a:srgbClr val="000000"/>
                </a:solidFill>
                <a:effectLst/>
                <a:latin typeface="Rubik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Rubik"/>
              </a:rPr>
              <a:t>grupy</a:t>
            </a:r>
            <a:r>
              <a:rPr lang="pl-PL" b="0" i="0" dirty="0">
                <a:solidFill>
                  <a:srgbClr val="000000"/>
                </a:solidFill>
                <a:effectLst/>
                <a:latin typeface="Rubik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Rubik"/>
            </a:endParaRP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Rubik"/>
            </a:endParaRPr>
          </a:p>
        </p:txBody>
      </p:sp>
    </p:spTree>
    <p:extLst>
      <p:ext uri="{BB962C8B-B14F-4D97-AF65-F5344CB8AC3E}">
        <p14:creationId xmlns:p14="http://schemas.microsoft.com/office/powerpoint/2010/main" val="1832838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en-US" dirty="0" err="1"/>
              <a:t>Prezentacja</a:t>
            </a:r>
            <a:r>
              <a:rPr lang="en-US" dirty="0"/>
              <a:t> </a:t>
            </a:r>
            <a:r>
              <a:rPr lang="en-US" dirty="0" err="1"/>
              <a:t>skryptu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prób</a:t>
            </a:r>
            <a:r>
              <a:rPr lang="en-US" dirty="0"/>
              <a:t> </a:t>
            </a:r>
            <a:r>
              <a:rPr lang="en-US" dirty="0" err="1"/>
              <a:t>zależnych</a:t>
            </a:r>
            <a:endParaRPr lang="pl-PL" noProof="1"/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F2CADF06-0A97-467F-A82A-079E4A60D2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044653"/>
              </p:ext>
            </p:extLst>
          </p:nvPr>
        </p:nvGraphicFramePr>
        <p:xfrm>
          <a:off x="1096963" y="2108200"/>
          <a:ext cx="100584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132742512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650220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WEIGHT BEFORE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WEIGHT AFTER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9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4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26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3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0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173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647576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765_TF22712842_Win32" id="{F0B31628-AF88-4A6E-A9B9-5EDD7196A46A}" vid="{A1D6BA91-CCF1-4BAD-B4E6-DF6BDF51A8C5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6e22f2eb-fb0f-4153-b228-1d1e0d6720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9EDB6492EA80A4DB0F6114DD6123F69" ma:contentTypeVersion="11" ma:contentTypeDescription="Utwórz nowy dokument." ma:contentTypeScope="" ma:versionID="364f2f261efec6814814e008810b7aa0">
  <xsd:schema xmlns:xsd="http://www.w3.org/2001/XMLSchema" xmlns:xs="http://www.w3.org/2001/XMLSchema" xmlns:p="http://schemas.microsoft.com/office/2006/metadata/properties" xmlns:ns3="6e22f2eb-fb0f-4153-b228-1d1e0d672051" xmlns:ns4="060faa5e-1272-47c6-933a-03b71c0e9a97" targetNamespace="http://schemas.microsoft.com/office/2006/metadata/properties" ma:root="true" ma:fieldsID="ec00ca145679cdb2ee61855872c73ea6" ns3:_="" ns4:_="">
    <xsd:import namespace="6e22f2eb-fb0f-4153-b228-1d1e0d672051"/>
    <xsd:import namespace="060faa5e-1272-47c6-933a-03b71c0e9a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2f2eb-fb0f-4153-b228-1d1e0d6720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faa5e-1272-47c6-933a-03b71c0e9a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documentManagement/types"/>
    <ds:schemaRef ds:uri="http://schemas.microsoft.com/office/infopath/2007/PartnerControls"/>
    <ds:schemaRef ds:uri="060faa5e-1272-47c6-933a-03b71c0e9a97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6e22f2eb-fb0f-4153-b228-1d1e0d67205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A49B250-5819-4E03-9E56-0861E2CFE7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22f2eb-fb0f-4153-b228-1d1e0d672051"/>
    <ds:schemaRef ds:uri="060faa5e-1272-47c6-933a-03b71c0e9a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{892F76B1-D206-4075-ADC0-3FBFB032FB89}tf22712842_win32</Template>
  <TotalTime>58</TotalTime>
  <Words>706</Words>
  <Application>Microsoft Office PowerPoint</Application>
  <PresentationFormat>Panoramiczny</PresentationFormat>
  <Paragraphs>83</Paragraphs>
  <Slides>9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Rubik</vt:lpstr>
      <vt:lpstr>Bookman Old Style</vt:lpstr>
      <vt:lpstr>Calibri</vt:lpstr>
      <vt:lpstr>Franklin Gothic Book</vt:lpstr>
      <vt:lpstr>1_RetrospectVTI</vt:lpstr>
      <vt:lpstr>Test t studenta</vt:lpstr>
      <vt:lpstr>Test t studenta</vt:lpstr>
      <vt:lpstr>Testowanie hipotez metodą bootstrap</vt:lpstr>
      <vt:lpstr>Test t studenta dla jednej próby</vt:lpstr>
      <vt:lpstr>Prezentacja skryptu dla jednej próby</vt:lpstr>
      <vt:lpstr>Test t studenta dla prób niezależnych</vt:lpstr>
      <vt:lpstr>Prezentacja skryptu dla prób niezależnych</vt:lpstr>
      <vt:lpstr>Test t studenta dla prób zależnych</vt:lpstr>
      <vt:lpstr>Prezentacja skryptu dla prób zależnych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t studenta</dc:title>
  <dc:creator>Mateusz Tylka</dc:creator>
  <cp:lastModifiedBy>Mateusz Tylka</cp:lastModifiedBy>
  <cp:revision>1</cp:revision>
  <dcterms:created xsi:type="dcterms:W3CDTF">2022-05-14T13:44:01Z</dcterms:created>
  <dcterms:modified xsi:type="dcterms:W3CDTF">2022-05-14T14:42:37Z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0x01010019EDB6492EA80A4DB0F6114DD6123F69</vt:lpwstr>
  </property>
</Properties>
</file>