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8" y="-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Statystyki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728100393700794E-2"/>
          <c:y val="9.9685586879577556E-2"/>
          <c:w val="0.93320939960629923"/>
          <c:h val="0.774811591116412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Średnia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React</c:v>
                </c:pt>
                <c:pt idx="1">
                  <c:v>Typescript</c:v>
                </c:pt>
                <c:pt idx="2">
                  <c:v>Docker</c:v>
                </c:pt>
                <c:pt idx="3">
                  <c:v>Node.JS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2.4</c:v>
                </c:pt>
                <c:pt idx="1">
                  <c:v>2.25</c:v>
                </c:pt>
                <c:pt idx="2">
                  <c:v>1.5</c:v>
                </c:pt>
                <c:pt idx="3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93-48F8-A4BD-7E1C8AE5A8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Liczba firm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React</c:v>
                </c:pt>
                <c:pt idx="1">
                  <c:v>Typescript</c:v>
                </c:pt>
                <c:pt idx="2">
                  <c:v>Docker</c:v>
                </c:pt>
                <c:pt idx="3">
                  <c:v>Node.JS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93-48F8-A4BD-7E1C8AE5A8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7760512"/>
        <c:axId val="1497762432"/>
      </c:barChart>
      <c:catAx>
        <c:axId val="149776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762432"/>
        <c:crosses val="autoZero"/>
        <c:auto val="1"/>
        <c:lblAlgn val="ctr"/>
        <c:lblOffset val="100"/>
        <c:noMultiLvlLbl val="0"/>
      </c:catAx>
      <c:valAx>
        <c:axId val="1497762432"/>
        <c:scaling>
          <c:orientation val="minMax"/>
          <c:max val="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7605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9EB1-C9EF-4409-8683-58C7628FD1E8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51EB7-7662-46E5-9F63-2A80E9311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056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9EB1-C9EF-4409-8683-58C7628FD1E8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51EB7-7662-46E5-9F63-2A80E9311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33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9EB1-C9EF-4409-8683-58C7628FD1E8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51EB7-7662-46E5-9F63-2A80E9311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94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9EB1-C9EF-4409-8683-58C7628FD1E8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51EB7-7662-46E5-9F63-2A80E9311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383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9EB1-C9EF-4409-8683-58C7628FD1E8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51EB7-7662-46E5-9F63-2A80E931102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40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9EB1-C9EF-4409-8683-58C7628FD1E8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51EB7-7662-46E5-9F63-2A80E9311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31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9EB1-C9EF-4409-8683-58C7628FD1E8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51EB7-7662-46E5-9F63-2A80E9311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988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9EB1-C9EF-4409-8683-58C7628FD1E8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51EB7-7662-46E5-9F63-2A80E9311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7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3449EB1-C9EF-4409-8683-58C7628FD1E8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51EB7-7662-46E5-9F63-2A80E9311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94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9EB1-C9EF-4409-8683-58C7628FD1E8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51EB7-7662-46E5-9F63-2A80E9311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66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9EB1-C9EF-4409-8683-58C7628FD1E8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51EB7-7662-46E5-9F63-2A80E9311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62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3449EB1-C9EF-4409-8683-58C7628FD1E8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0C51EB7-7662-46E5-9F63-2A80E9311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397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react.dev/lear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403EBD-907E-4D59-98D4-A72CD1063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BE3B3-C274-26C3-C6CB-4A3C13768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5061" y="802638"/>
            <a:ext cx="6382139" cy="5252722"/>
          </a:xfrm>
        </p:spPr>
        <p:txBody>
          <a:bodyPr anchor="ctr">
            <a:normAutofit/>
          </a:bodyPr>
          <a:lstStyle/>
          <a:p>
            <a:r>
              <a:rPr lang="pl-PL" sz="2000" b="1" dirty="0">
                <a:solidFill>
                  <a:schemeClr val="bg1"/>
                </a:solidFill>
              </a:rPr>
              <a:t>AKENA</a:t>
            </a:r>
            <a:r>
              <a:rPr lang="pl-PL" sz="2000" dirty="0">
                <a:solidFill>
                  <a:schemeClr val="bg1"/>
                </a:solidFill>
              </a:rPr>
              <a:t> - </a:t>
            </a:r>
            <a:r>
              <a:rPr lang="pl-PL" sz="2000" dirty="0" err="1">
                <a:solidFill>
                  <a:schemeClr val="bg1"/>
                </a:solidFill>
              </a:rPr>
              <a:t>Frontend</a:t>
            </a:r>
            <a:r>
              <a:rPr lang="pl-PL" sz="2000" dirty="0">
                <a:solidFill>
                  <a:schemeClr val="bg1"/>
                </a:solidFill>
              </a:rPr>
              <a:t> Developer</a:t>
            </a:r>
          </a:p>
          <a:p>
            <a:r>
              <a:rPr lang="en-US" sz="2000" b="1" dirty="0" err="1">
                <a:solidFill>
                  <a:schemeClr val="bg1"/>
                </a:solidFill>
              </a:rPr>
              <a:t>DevsData</a:t>
            </a:r>
            <a:r>
              <a:rPr lang="en-US" sz="2000" b="1" dirty="0">
                <a:solidFill>
                  <a:schemeClr val="bg1"/>
                </a:solidFill>
              </a:rPr>
              <a:t> LLC</a:t>
            </a:r>
            <a:r>
              <a:rPr lang="pl-PL" sz="2000" b="1" dirty="0">
                <a:solidFill>
                  <a:schemeClr val="bg1"/>
                </a:solidFill>
              </a:rPr>
              <a:t> </a:t>
            </a:r>
            <a:r>
              <a:rPr lang="pl-PL" sz="2000" dirty="0">
                <a:solidFill>
                  <a:schemeClr val="bg1"/>
                </a:solidFill>
              </a:rPr>
              <a:t>- Junior </a:t>
            </a:r>
            <a:r>
              <a:rPr lang="pl-PL" sz="2000" dirty="0" err="1">
                <a:solidFill>
                  <a:schemeClr val="bg1"/>
                </a:solidFill>
              </a:rPr>
              <a:t>Typescript</a:t>
            </a:r>
            <a:r>
              <a:rPr lang="pl-PL" sz="2000" dirty="0">
                <a:solidFill>
                  <a:schemeClr val="bg1"/>
                </a:solidFill>
              </a:rPr>
              <a:t> Developer</a:t>
            </a:r>
          </a:p>
          <a:p>
            <a:r>
              <a:rPr lang="en-US" sz="2000" b="1" dirty="0" err="1">
                <a:solidFill>
                  <a:schemeClr val="bg1"/>
                </a:solidFill>
              </a:rPr>
              <a:t>MindPal</a:t>
            </a:r>
            <a:r>
              <a:rPr lang="pl-PL" sz="2000" dirty="0">
                <a:solidFill>
                  <a:schemeClr val="bg1"/>
                </a:solidFill>
              </a:rPr>
              <a:t> - </a:t>
            </a:r>
            <a:r>
              <a:rPr lang="pl-PL" sz="2000" dirty="0" err="1">
                <a:solidFill>
                  <a:schemeClr val="bg1"/>
                </a:solidFill>
              </a:rPr>
              <a:t>React</a:t>
            </a:r>
            <a:r>
              <a:rPr lang="pl-PL" sz="2000" dirty="0">
                <a:solidFill>
                  <a:schemeClr val="bg1"/>
                </a:solidFill>
              </a:rPr>
              <a:t> Developer junior/</a:t>
            </a:r>
            <a:r>
              <a:rPr lang="pl-PL" sz="2000" dirty="0" err="1">
                <a:solidFill>
                  <a:schemeClr val="bg1"/>
                </a:solidFill>
              </a:rPr>
              <a:t>mid</a:t>
            </a:r>
            <a:endParaRPr lang="pl-PL" sz="2000" dirty="0">
              <a:solidFill>
                <a:schemeClr val="bg1"/>
              </a:solidFill>
            </a:endParaRPr>
          </a:p>
          <a:p>
            <a:r>
              <a:rPr lang="en-US" sz="2000" b="1" dirty="0" err="1">
                <a:solidFill>
                  <a:schemeClr val="bg1"/>
                </a:solidFill>
              </a:rPr>
              <a:t>WearTech</a:t>
            </a:r>
            <a:r>
              <a:rPr lang="pl-PL" sz="2000" dirty="0">
                <a:solidFill>
                  <a:schemeClr val="bg1"/>
                </a:solidFill>
              </a:rPr>
              <a:t> - </a:t>
            </a:r>
            <a:r>
              <a:rPr lang="en-US" sz="2000" dirty="0">
                <a:solidFill>
                  <a:schemeClr val="bg1"/>
                </a:solidFill>
              </a:rPr>
              <a:t>Junior frontend developer (React)</a:t>
            </a:r>
            <a:endParaRPr lang="pl-PL" sz="2000" dirty="0">
              <a:solidFill>
                <a:schemeClr val="bg1"/>
              </a:solidFill>
            </a:endParaRPr>
          </a:p>
          <a:p>
            <a:r>
              <a:rPr lang="pl-PL" sz="2000" b="1" dirty="0">
                <a:solidFill>
                  <a:schemeClr val="bg1"/>
                </a:solidFill>
              </a:rPr>
              <a:t>INNSOFT Sp. z o.o. </a:t>
            </a:r>
            <a:r>
              <a:rPr lang="pl-PL" sz="2000" dirty="0">
                <a:solidFill>
                  <a:schemeClr val="bg1"/>
                </a:solidFill>
              </a:rPr>
              <a:t>- Młodszy Programista </a:t>
            </a:r>
            <a:r>
              <a:rPr lang="pl-PL" sz="2000" dirty="0" err="1">
                <a:solidFill>
                  <a:schemeClr val="bg1"/>
                </a:solidFill>
              </a:rPr>
              <a:t>React</a:t>
            </a:r>
            <a:r>
              <a:rPr lang="pl-PL" sz="2000" dirty="0">
                <a:solidFill>
                  <a:schemeClr val="bg1"/>
                </a:solidFill>
              </a:rPr>
              <a:t>, .NET</a:t>
            </a:r>
          </a:p>
          <a:p>
            <a:r>
              <a:rPr lang="pl-PL" sz="2000" b="1" dirty="0">
                <a:solidFill>
                  <a:schemeClr val="bg1"/>
                </a:solidFill>
              </a:rPr>
              <a:t>Top Online </a:t>
            </a:r>
            <a:r>
              <a:rPr lang="pl-PL" sz="2000" dirty="0">
                <a:solidFill>
                  <a:schemeClr val="bg1"/>
                </a:solidFill>
              </a:rPr>
              <a:t>- Programista Next.js i </a:t>
            </a:r>
            <a:r>
              <a:rPr lang="pl-PL" sz="2000" dirty="0" err="1">
                <a:solidFill>
                  <a:schemeClr val="bg1"/>
                </a:solidFill>
              </a:rPr>
              <a:t>React</a:t>
            </a:r>
            <a:endParaRPr lang="pl-PL" sz="2000" dirty="0">
              <a:solidFill>
                <a:schemeClr val="bg1"/>
              </a:solidFill>
            </a:endParaRPr>
          </a:p>
          <a:p>
            <a:r>
              <a:rPr lang="pl-PL" sz="2000" b="1" dirty="0" err="1">
                <a:solidFill>
                  <a:schemeClr val="bg1"/>
                </a:solidFill>
              </a:rPr>
              <a:t>Deltologic</a:t>
            </a:r>
            <a:r>
              <a:rPr lang="pl-PL" sz="2000" dirty="0">
                <a:solidFill>
                  <a:schemeClr val="bg1"/>
                </a:solidFill>
              </a:rPr>
              <a:t> - </a:t>
            </a:r>
            <a:r>
              <a:rPr lang="pl-PL" sz="2000" dirty="0" err="1">
                <a:solidFill>
                  <a:schemeClr val="bg1"/>
                </a:solidFill>
              </a:rPr>
              <a:t>TypeScript</a:t>
            </a:r>
            <a:r>
              <a:rPr lang="pl-PL" sz="2000" dirty="0">
                <a:solidFill>
                  <a:schemeClr val="bg1"/>
                </a:solidFill>
              </a:rPr>
              <a:t> Developer</a:t>
            </a:r>
          </a:p>
        </p:txBody>
      </p:sp>
    </p:spTree>
    <p:extLst>
      <p:ext uri="{BB962C8B-B14F-4D97-AF65-F5344CB8AC3E}">
        <p14:creationId xmlns:p14="http://schemas.microsoft.com/office/powerpoint/2010/main" val="42462060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6DB7DA-C45A-4691-9C89-51F9164BAB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080147"/>
              </p:ext>
            </p:extLst>
          </p:nvPr>
        </p:nvGraphicFramePr>
        <p:xfrm>
          <a:off x="804334" y="1268635"/>
          <a:ext cx="10771971" cy="4320734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334110">
                  <a:extLst>
                    <a:ext uri="{9D8B030D-6E8A-4147-A177-3AD203B41FA5}">
                      <a16:colId xmlns:a16="http://schemas.microsoft.com/office/drawing/2014/main" val="1421267772"/>
                    </a:ext>
                  </a:extLst>
                </a:gridCol>
                <a:gridCol w="1197991">
                  <a:extLst>
                    <a:ext uri="{9D8B030D-6E8A-4147-A177-3AD203B41FA5}">
                      <a16:colId xmlns:a16="http://schemas.microsoft.com/office/drawing/2014/main" val="331235624"/>
                    </a:ext>
                  </a:extLst>
                </a:gridCol>
                <a:gridCol w="1880119">
                  <a:extLst>
                    <a:ext uri="{9D8B030D-6E8A-4147-A177-3AD203B41FA5}">
                      <a16:colId xmlns:a16="http://schemas.microsoft.com/office/drawing/2014/main" val="563014959"/>
                    </a:ext>
                  </a:extLst>
                </a:gridCol>
                <a:gridCol w="1391908">
                  <a:extLst>
                    <a:ext uri="{9D8B030D-6E8A-4147-A177-3AD203B41FA5}">
                      <a16:colId xmlns:a16="http://schemas.microsoft.com/office/drawing/2014/main" val="2206225750"/>
                    </a:ext>
                  </a:extLst>
                </a:gridCol>
                <a:gridCol w="1569854">
                  <a:extLst>
                    <a:ext uri="{9D8B030D-6E8A-4147-A177-3AD203B41FA5}">
                      <a16:colId xmlns:a16="http://schemas.microsoft.com/office/drawing/2014/main" val="1272195477"/>
                    </a:ext>
                  </a:extLst>
                </a:gridCol>
                <a:gridCol w="2397989">
                  <a:extLst>
                    <a:ext uri="{9D8B030D-6E8A-4147-A177-3AD203B41FA5}">
                      <a16:colId xmlns:a16="http://schemas.microsoft.com/office/drawing/2014/main" val="3621775073"/>
                    </a:ext>
                  </a:extLst>
                </a:gridCol>
              </a:tblGrid>
              <a:tr h="615403">
                <a:tc>
                  <a:txBody>
                    <a:bodyPr/>
                    <a:lstStyle/>
                    <a:p>
                      <a:r>
                        <a:rPr lang="pl-PL" sz="2300" b="1" cap="none" spc="0">
                          <a:solidFill>
                            <a:schemeClr val="tx1"/>
                          </a:solidFill>
                        </a:rPr>
                        <a:t>Firma</a:t>
                      </a:r>
                      <a:endParaRPr lang="en-US" sz="2300" b="1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2300" b="1" cap="none" spc="0" err="1">
                          <a:solidFill>
                            <a:schemeClr val="tx1"/>
                          </a:solidFill>
                        </a:rPr>
                        <a:t>React</a:t>
                      </a:r>
                      <a:endParaRPr lang="en-US" sz="2300" b="1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2300" b="1" cap="none" spc="0" err="1">
                          <a:solidFill>
                            <a:schemeClr val="tx1"/>
                          </a:solidFill>
                        </a:rPr>
                        <a:t>Typescript</a:t>
                      </a:r>
                      <a:endParaRPr lang="en-US" sz="2300" b="1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2300" b="1" cap="none" spc="0">
                          <a:solidFill>
                            <a:schemeClr val="tx1"/>
                          </a:solidFill>
                        </a:rPr>
                        <a:t>Docker</a:t>
                      </a:r>
                      <a:endParaRPr lang="en-US" sz="2300" b="1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2300" b="1" cap="none" spc="0">
                          <a:solidFill>
                            <a:schemeClr val="tx1"/>
                          </a:solidFill>
                        </a:rPr>
                        <a:t>Node.JS</a:t>
                      </a:r>
                      <a:endParaRPr lang="en-US" sz="2300" b="1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2300" b="1" cap="none" spc="0" dirty="0">
                          <a:solidFill>
                            <a:schemeClr val="tx1"/>
                          </a:solidFill>
                        </a:rPr>
                        <a:t>Wynagrodzenie</a:t>
                      </a:r>
                      <a:endParaRPr lang="en-US" sz="2300" b="1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443437"/>
                  </a:ext>
                </a:extLst>
              </a:tr>
              <a:tr h="529333">
                <a:tc>
                  <a:txBody>
                    <a:bodyPr/>
                    <a:lstStyle/>
                    <a:p>
                      <a:r>
                        <a:rPr lang="pl-PL" sz="1700" cap="none" spc="0" dirty="0">
                          <a:solidFill>
                            <a:schemeClr val="tx1"/>
                          </a:solidFill>
                        </a:rPr>
                        <a:t>AKENA</a:t>
                      </a:r>
                      <a:endParaRPr lang="en-US" sz="17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2/5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2/5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1/5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cap="none" spc="0">
                          <a:solidFill>
                            <a:schemeClr val="tx1"/>
                          </a:solidFill>
                        </a:rPr>
                        <a:t>10 000 - 16 000</a:t>
                      </a:r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 PLN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427289"/>
                  </a:ext>
                </a:extLst>
              </a:tr>
              <a:tr h="529333">
                <a:tc>
                  <a:txBody>
                    <a:bodyPr/>
                    <a:lstStyle/>
                    <a:p>
                      <a:r>
                        <a:rPr lang="en-US" sz="1700" cap="none" spc="0" dirty="0" err="1">
                          <a:solidFill>
                            <a:schemeClr val="tx1"/>
                          </a:solidFill>
                        </a:rPr>
                        <a:t>DevsData</a:t>
                      </a:r>
                      <a:r>
                        <a:rPr lang="en-US" sz="1700" cap="none" spc="0" dirty="0">
                          <a:solidFill>
                            <a:schemeClr val="tx1"/>
                          </a:solidFill>
                        </a:rPr>
                        <a:t> LLC</a:t>
                      </a:r>
                      <a:r>
                        <a:rPr lang="pl-PL" sz="1700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7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2/5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cap="none" spc="0">
                          <a:solidFill>
                            <a:schemeClr val="tx1"/>
                          </a:solidFill>
                        </a:rPr>
                        <a:t>8 004 - 11 606</a:t>
                      </a:r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 PLN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693533"/>
                  </a:ext>
                </a:extLst>
              </a:tr>
              <a:tr h="529333">
                <a:tc>
                  <a:txBody>
                    <a:bodyPr/>
                    <a:lstStyle/>
                    <a:p>
                      <a:r>
                        <a:rPr lang="en-US" sz="1700" cap="none" spc="0" err="1">
                          <a:solidFill>
                            <a:schemeClr val="tx1"/>
                          </a:solidFill>
                        </a:rPr>
                        <a:t>MindPal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3/5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2/5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2/5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cap="none" spc="0">
                          <a:solidFill>
                            <a:schemeClr val="tx1"/>
                          </a:solidFill>
                        </a:rPr>
                        <a:t>5 000 - 12 000 PLN</a:t>
                      </a: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6730112"/>
                  </a:ext>
                </a:extLst>
              </a:tr>
              <a:tr h="529333">
                <a:tc>
                  <a:txBody>
                    <a:bodyPr/>
                    <a:lstStyle/>
                    <a:p>
                      <a:r>
                        <a:rPr lang="en-US" sz="1700" cap="none" spc="0" err="1">
                          <a:solidFill>
                            <a:schemeClr val="tx1"/>
                          </a:solidFill>
                        </a:rPr>
                        <a:t>WearTech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2/5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cap="none" spc="0">
                          <a:solidFill>
                            <a:schemeClr val="tx1"/>
                          </a:solidFill>
                        </a:rPr>
                        <a:t>6 700 - 10 600 PLN</a:t>
                      </a: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220940"/>
                  </a:ext>
                </a:extLst>
              </a:tr>
              <a:tr h="529333"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INNSOFT Sp. z o.o.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2/5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2/5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cap="none" spc="0">
                          <a:solidFill>
                            <a:schemeClr val="tx1"/>
                          </a:solidFill>
                        </a:rPr>
                        <a:t>5 000 - 7 500 PLN</a:t>
                      </a: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7845122"/>
                  </a:ext>
                </a:extLst>
              </a:tr>
              <a:tr h="529333"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Top Online 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3/5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cap="none" spc="0">
                          <a:solidFill>
                            <a:schemeClr val="tx1"/>
                          </a:solidFill>
                        </a:rPr>
                        <a:t>8 500 PLN</a:t>
                      </a: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027654"/>
                  </a:ext>
                </a:extLst>
              </a:tr>
              <a:tr h="529333">
                <a:tc>
                  <a:txBody>
                    <a:bodyPr/>
                    <a:lstStyle/>
                    <a:p>
                      <a:r>
                        <a:rPr lang="pl-PL" sz="1700" cap="none" spc="0" err="1">
                          <a:solidFill>
                            <a:schemeClr val="tx1"/>
                          </a:solidFill>
                        </a:rPr>
                        <a:t>Deltologic</a:t>
                      </a:r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3/5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700" cap="none" spc="0">
                          <a:solidFill>
                            <a:schemeClr val="tx1"/>
                          </a:solidFill>
                        </a:rPr>
                        <a:t>3/5</a:t>
                      </a:r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cap="none" spc="0" dirty="0">
                          <a:solidFill>
                            <a:schemeClr val="tx1"/>
                          </a:solidFill>
                        </a:rPr>
                        <a:t>10 000 - 20 000 PLN</a:t>
                      </a:r>
                    </a:p>
                  </a:txBody>
                  <a:tcPr marL="90374" marR="129105" marT="25821" marB="1936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6619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53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703278F-A14E-1F9B-B288-71A846CEAC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696874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5526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36915-A2F6-F437-E76B-DFFFE1716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81" y="2708804"/>
            <a:ext cx="3698803" cy="1440394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l-PL" sz="2400">
                <a:solidFill>
                  <a:schemeClr val="tx1"/>
                </a:solidFill>
              </a:rPr>
              <a:t>React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B403EBD-907E-4D59-98D4-A72CD1063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4D7D5-2C48-8271-A028-BB71D8E2F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9182" y="802638"/>
            <a:ext cx="5408696" cy="525272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1700" b="1" dirty="0">
                <a:solidFill>
                  <a:schemeClr val="bg1"/>
                </a:solidFill>
              </a:rPr>
              <a:t>Cel</a:t>
            </a:r>
            <a:r>
              <a:rPr lang="pl-PL" sz="1700" dirty="0">
                <a:solidFill>
                  <a:schemeClr val="bg1"/>
                </a:solidFill>
              </a:rPr>
              <a:t>: </a:t>
            </a:r>
            <a:r>
              <a:rPr lang="pl-PL" sz="1700" dirty="0" err="1">
                <a:solidFill>
                  <a:schemeClr val="bg1"/>
                </a:solidFill>
              </a:rPr>
              <a:t>React</a:t>
            </a:r>
            <a:r>
              <a:rPr lang="pl-PL" sz="1700" dirty="0">
                <a:solidFill>
                  <a:schemeClr val="bg1"/>
                </a:solidFill>
              </a:rPr>
              <a:t> to biblioteka JavaScript używana do budowania interfejsów użytkownika.</a:t>
            </a:r>
          </a:p>
          <a:p>
            <a:pPr marL="0" indent="0">
              <a:buNone/>
            </a:pPr>
            <a:endParaRPr lang="pl-PL" sz="17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1700" b="1" dirty="0">
                <a:solidFill>
                  <a:schemeClr val="bg1"/>
                </a:solidFill>
              </a:rPr>
              <a:t>Możliwości</a:t>
            </a:r>
            <a:r>
              <a:rPr lang="pl-PL" sz="1700" dirty="0">
                <a:solidFill>
                  <a:schemeClr val="bg1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700" b="1" dirty="0">
                <a:solidFill>
                  <a:schemeClr val="bg1"/>
                </a:solidFill>
              </a:rPr>
              <a:t>Oparty na komponentach</a:t>
            </a:r>
            <a:r>
              <a:rPr lang="pl-PL" sz="1700" dirty="0">
                <a:solidFill>
                  <a:schemeClr val="bg1"/>
                </a:solidFill>
              </a:rPr>
              <a:t>: Interfejs użytkownika dzieli się na małe, wielokrotnego użytku komponenty.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700" b="1" dirty="0">
                <a:solidFill>
                  <a:schemeClr val="bg1"/>
                </a:solidFill>
              </a:rPr>
              <a:t>JSX</a:t>
            </a:r>
            <a:r>
              <a:rPr lang="pl-PL" sz="1700" dirty="0">
                <a:solidFill>
                  <a:schemeClr val="bg1"/>
                </a:solidFill>
              </a:rPr>
              <a:t>: JSX to rozszerzenie składni JavaScript, które pozwala na pisanie kodu, który wygląda jak HTML. JSX ułatwia tworzenie komponentów, ponieważ struktura komponentu jest wyraźnie widoczna w kodzie.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700" b="1" dirty="0">
                <a:solidFill>
                  <a:schemeClr val="bg1"/>
                </a:solidFill>
              </a:rPr>
              <a:t>Virtual DOM</a:t>
            </a:r>
            <a:r>
              <a:rPr lang="pl-PL" sz="1700" dirty="0">
                <a:solidFill>
                  <a:schemeClr val="bg1"/>
                </a:solidFill>
              </a:rPr>
              <a:t>: </a:t>
            </a:r>
            <a:r>
              <a:rPr lang="pl-PL" sz="1700" dirty="0" err="1">
                <a:solidFill>
                  <a:schemeClr val="bg1"/>
                </a:solidFill>
              </a:rPr>
              <a:t>React</a:t>
            </a:r>
            <a:r>
              <a:rPr lang="pl-PL" sz="1700" dirty="0">
                <a:solidFill>
                  <a:schemeClr val="bg1"/>
                </a:solidFill>
              </a:rPr>
              <a:t> wykorzystuje Virtual DOM, co znacząco zwiększa wydajność aplikacji. Zamiast bezpośrednio manipulować rzeczywistym DOM, </a:t>
            </a:r>
            <a:r>
              <a:rPr lang="pl-PL" sz="1700" dirty="0" err="1">
                <a:solidFill>
                  <a:schemeClr val="bg1"/>
                </a:solidFill>
              </a:rPr>
              <a:t>React</a:t>
            </a:r>
            <a:r>
              <a:rPr lang="pl-PL" sz="1700" dirty="0">
                <a:solidFill>
                  <a:schemeClr val="bg1"/>
                </a:solidFill>
              </a:rPr>
              <a:t> tworzy jego wirtualną kopię. Gdy stan komponentu się zmienia, </a:t>
            </a:r>
            <a:r>
              <a:rPr lang="pl-PL" sz="1700" dirty="0" err="1">
                <a:solidFill>
                  <a:schemeClr val="bg1"/>
                </a:solidFill>
              </a:rPr>
              <a:t>React</a:t>
            </a:r>
            <a:r>
              <a:rPr lang="pl-PL" sz="1700" dirty="0">
                <a:solidFill>
                  <a:schemeClr val="bg1"/>
                </a:solidFill>
              </a:rPr>
              <a:t> porównuje nowy Virtual DOM z poprzednią wersją i aktualizuje tylko te elementy rzeczywistego DOM, które faktycznie uległy zmianie.</a:t>
            </a:r>
            <a:endParaRPr lang="en-US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7660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FB403EBD-907E-4D59-98D4-A72CD1063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EC4A4D5B-9F5F-B8EF-45D6-9B7E697C8904}"/>
              </a:ext>
            </a:extLst>
          </p:cNvPr>
          <p:cNvSpPr>
            <a:spLocks/>
          </p:cNvSpPr>
          <p:nvPr/>
        </p:nvSpPr>
        <p:spPr>
          <a:xfrm>
            <a:off x="478962" y="1066800"/>
            <a:ext cx="4683699" cy="4389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347472">
              <a:spcAft>
                <a:spcPts val="600"/>
              </a:spcAft>
            </a:pP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Aplikacje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używające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React’a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marL="285750" indent="-285750" defTabSz="34747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Facebook</a:t>
            </a:r>
          </a:p>
          <a:p>
            <a:pPr marL="285750" indent="-285750" defTabSz="34747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Atlassian</a:t>
            </a:r>
          </a:p>
          <a:p>
            <a:pPr marL="285750" indent="-285750" defTabSz="34747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UberEats</a:t>
            </a:r>
            <a:endParaRPr lang="pl-PL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 defTabSz="34747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 err="1"/>
              <a:t>SoundCloud</a:t>
            </a:r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 defTabSz="34747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Netlifx</a:t>
            </a:r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 defTabSz="34747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Dropbox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B4F3DD1-DBFC-C8A2-F48E-96B3FD1A4E95}"/>
              </a:ext>
            </a:extLst>
          </p:cNvPr>
          <p:cNvSpPr>
            <a:spLocks/>
          </p:cNvSpPr>
          <p:nvPr/>
        </p:nvSpPr>
        <p:spPr>
          <a:xfrm>
            <a:off x="6201582" y="952498"/>
            <a:ext cx="6142818" cy="5252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b="1" dirty="0" err="1">
                <a:solidFill>
                  <a:schemeClr val="bg1"/>
                </a:solidFill>
              </a:rPr>
              <a:t>Nauka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React’a</a:t>
            </a:r>
            <a:r>
              <a:rPr lang="en-US" b="1" dirty="0">
                <a:solidFill>
                  <a:schemeClr val="bg1"/>
                </a:solidFill>
              </a:rPr>
              <a:t>:</a:t>
            </a:r>
          </a:p>
          <a:p>
            <a:pPr indent="-228600" defTabSz="914400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Oficjalna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dokumentacja</a:t>
            </a:r>
            <a:r>
              <a:rPr lang="en-US" b="1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  <a:hlinkClick r:id="rId2"/>
              </a:rPr>
              <a:t>https://react.dev/learn</a:t>
            </a:r>
            <a:endParaRPr lang="en-US" dirty="0">
              <a:solidFill>
                <a:schemeClr val="bg1"/>
              </a:solidFill>
            </a:endParaRPr>
          </a:p>
          <a:p>
            <a:pPr indent="-228600" defTabSz="914400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 "Learning React"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autorstwa</a:t>
            </a:r>
            <a:r>
              <a:rPr lang="en-US" dirty="0">
                <a:solidFill>
                  <a:schemeClr val="bg1"/>
                </a:solidFill>
              </a:rPr>
              <a:t> Alex Banks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Eve Porcello</a:t>
            </a:r>
          </a:p>
          <a:p>
            <a:pPr indent="-228600" defTabSz="914400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 "React Up &amp; Running"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autorstwa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Stoyan</a:t>
            </a:r>
            <a:r>
              <a:rPr lang="en-US" dirty="0">
                <a:solidFill>
                  <a:schemeClr val="bg1"/>
                </a:solidFill>
              </a:rPr>
              <a:t> Stefanov</a:t>
            </a:r>
          </a:p>
          <a:p>
            <a:pPr indent="-228600" defTabSz="914400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0" indent="-228600" defTabSz="914400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0893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233</TotalTime>
  <Words>306</Words>
  <Application>Microsoft Office PowerPoint</Application>
  <PresentationFormat>Widescreen</PresentationFormat>
  <Paragraphs>74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Parcel</vt:lpstr>
      <vt:lpstr>PowerPoint Presentation</vt:lpstr>
      <vt:lpstr>PowerPoint Presentation</vt:lpstr>
      <vt:lpstr>PowerPoint Presentation</vt:lpstr>
      <vt:lpstr>React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Mateusz Piwowarski</dc:creator>
  <cp:lastModifiedBy>Mateusz Piwowarski</cp:lastModifiedBy>
  <cp:revision>1</cp:revision>
  <dcterms:created xsi:type="dcterms:W3CDTF">2024-06-09T14:44:56Z</dcterms:created>
  <dcterms:modified xsi:type="dcterms:W3CDTF">2024-06-09T18:38:36Z</dcterms:modified>
</cp:coreProperties>
</file>