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1" r:id="rId3"/>
    <p:sldId id="265" r:id="rId4"/>
    <p:sldId id="266" r:id="rId5"/>
    <p:sldId id="257" r:id="rId6"/>
    <p:sldId id="267" r:id="rId7"/>
    <p:sldId id="272" r:id="rId8"/>
    <p:sldId id="273" r:id="rId9"/>
    <p:sldId id="258" r:id="rId10"/>
    <p:sldId id="262" r:id="rId11"/>
    <p:sldId id="264" r:id="rId12"/>
    <p:sldId id="268" r:id="rId13"/>
    <p:sldId id="271" r:id="rId14"/>
    <p:sldId id="274" r:id="rId15"/>
    <p:sldId id="270" r:id="rId16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C3F5C-B7F8-E2E1-3497-6B4D3E66D726}" v="37" dt="2023-09-12T08:27:32.218"/>
    <p1510:client id="{105A0EDE-6D2A-0405-9817-F2E7186375D8}" v="2" dt="2023-06-23T06:29:15.107"/>
    <p1510:client id="{18F4C320-14DF-7FA7-6A1B-09DB52AF170D}" v="82" dt="2023-06-22T21:55:52.869"/>
    <p1510:client id="{220AFA1E-FF6C-9B79-43EA-3CC68A8966E8}" v="18" dt="2023-09-20T07:56:51.790"/>
    <p1510:client id="{2755A75A-FA72-4D04-867F-6510DDCF35AC}" v="31" dt="2023-09-20T13:19:46.362"/>
    <p1510:client id="{2B28CA71-87B6-EEF1-2485-C548288538DD}" v="10" dt="2023-09-20T21:01:20.482"/>
    <p1510:client id="{35BD5168-364E-F7ED-8517-DCEBD8095E17}" v="4" dt="2023-09-12T08:27:21.307"/>
    <p1510:client id="{405FFDF0-DC72-9D96-12FF-41436D3C6F0F}" v="1155" dt="2023-09-20T15:02:22.901"/>
    <p1510:client id="{64E0BA1D-917E-A271-CEFD-DA25F928E922}" v="126" dt="2023-09-20T19:54:36.434"/>
    <p1510:client id="{730338F8-257C-4A5D-8240-D9862D126F9C}" v="144" dt="2023-06-22T15:25:26.352"/>
    <p1510:client id="{9B0038C4-BDA0-3D90-3E17-91EA9131F434}" v="24" dt="2023-09-21T05:25:33.691"/>
    <p1510:client id="{AABAC7E9-38A1-EFF4-8781-4780FE2F1E79}" v="8" dt="2023-09-21T05:23:49.331"/>
    <p1510:client id="{ABC799ED-6A78-D916-1441-739368FF4721}" v="75" dt="2023-06-22T19:58:25.209"/>
    <p1510:client id="{B8AEEBCB-B9E2-BAB2-CC43-7207504561D2}" v="12" dt="2023-09-13T09:56:58.214"/>
    <p1510:client id="{C6835DA2-85A2-4300-A82F-C162C5536FB5}" v="26" dt="2023-09-21T06:50:41.928"/>
    <p1510:client id="{C825EBE9-8D52-25D6-A034-2EB60FDD81EC}" v="1584" dt="2023-09-12T13:44:20.101"/>
    <p1510:client id="{D704AF3C-6F18-72E0-1E12-B643AAD6FD9E}" v="143" dt="2023-06-22T20:55:42.579"/>
    <p1510:client id="{D721DD0E-88DF-481B-BA14-106B1A3C00F5}" v="3" dt="2023-06-23T07:14:33.908"/>
    <p1510:client id="{F59E4CE2-9D1B-9239-3F54-8141DF40C7D8}" v="1" dt="2023-06-22T19:09:38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CD03E995-494A-4E8E-B0C3-E4F2D0CE24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AFE5710-0090-41EA-AAEB-8C1F1EE0CC9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BC5F9-F95A-4B39-B700-4B8C50A68DFD}" type="datetime1">
              <a:rPr lang="pl-PL" smtClean="0"/>
              <a:t>21.09.2023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19AB60D-BE8B-47B4-ABC5-0C35E6CCEA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F63D57D-ABFD-45CF-9E16-A46C922D47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309E6-4FED-44BF-B51D-6215C635D5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4332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7C05E-04BD-4F26-A14E-D27F067E9591}" type="datetime1">
              <a:rPr lang="pl-PL" smtClean="0"/>
              <a:pPr/>
              <a:t>21.09.2023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A4E15-46DA-4720-9B72-A2F6B2D90E9C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056038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A4E15-46DA-4720-9B72-A2F6B2D90E9C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3744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A4E15-46DA-4720-9B72-A2F6B2D90E9C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6313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A4E15-46DA-4720-9B72-A2F6B2D90E9C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598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A4E15-46DA-4720-9B72-A2F6B2D90E9C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9522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34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97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73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06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0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37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4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29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2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4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22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96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705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86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2405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1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09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337916" y="1118531"/>
            <a:ext cx="9190649" cy="2421464"/>
          </a:xfrm>
        </p:spPr>
        <p:txBody>
          <a:bodyPr rtlCol="0">
            <a:normAutofit/>
          </a:bodyPr>
          <a:lstStyle/>
          <a:p>
            <a:r>
              <a:rPr lang="pl-PL" sz="3200" b="1">
                <a:latin typeface="Calibri"/>
                <a:ea typeface="Calibri"/>
                <a:cs typeface="Calibri"/>
              </a:rPr>
              <a:t>Uczenie maszynowe jako narzędzie do poszukiwania cech charakterystycznych dynamicznie starych gromad gwiazdowych</a:t>
            </a:r>
            <a:endParaRPr lang="pl-PL" sz="3200" b="1">
              <a:ea typeface="Calibri Light"/>
              <a:cs typeface="Calibri Light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838092" y="3539996"/>
            <a:ext cx="5640231" cy="1405467"/>
          </a:xfrm>
        </p:spPr>
        <p:txBody>
          <a:bodyPr rtlCol="0">
            <a:normAutofit fontScale="92500" lnSpcReduction="20000"/>
          </a:bodyPr>
          <a:lstStyle/>
          <a:p>
            <a:r>
              <a:rPr lang="pl-PL" b="1">
                <a:ea typeface="Calibri"/>
                <a:cs typeface="Calibri"/>
              </a:rPr>
              <a:t>Skład zespołu: Jerzy Kwiatkowski, </a:t>
            </a:r>
            <a:r>
              <a:rPr lang="pl-PL" b="1" err="1">
                <a:ea typeface="Calibri"/>
                <a:cs typeface="Calibri"/>
              </a:rPr>
              <a:t>Ilya</a:t>
            </a:r>
            <a:r>
              <a:rPr lang="pl-PL" b="1">
                <a:ea typeface="Calibri"/>
                <a:cs typeface="Calibri"/>
              </a:rPr>
              <a:t> </a:t>
            </a:r>
            <a:r>
              <a:rPr lang="pl-PL" b="1" err="1">
                <a:ea typeface="Calibri"/>
                <a:cs typeface="Calibri"/>
              </a:rPr>
              <a:t>Dziamidchyk</a:t>
            </a:r>
            <a:r>
              <a:rPr lang="pl-PL" b="1">
                <a:ea typeface="Calibri"/>
                <a:cs typeface="Calibri"/>
              </a:rPr>
              <a:t>, Krzysztof </a:t>
            </a:r>
            <a:r>
              <a:rPr lang="pl-PL" b="1" err="1">
                <a:ea typeface="Calibri"/>
                <a:cs typeface="Calibri"/>
              </a:rPr>
              <a:t>Pajsert</a:t>
            </a:r>
            <a:r>
              <a:rPr lang="pl-PL" b="1">
                <a:ea typeface="Calibri"/>
                <a:cs typeface="Calibri"/>
              </a:rPr>
              <a:t>, Michał Ciesiółka</a:t>
            </a:r>
          </a:p>
          <a:p>
            <a:r>
              <a:rPr lang="pl-PL" b="1">
                <a:ea typeface="Calibri"/>
                <a:cs typeface="Calibri"/>
              </a:rPr>
              <a:t>Opiekun: Arkadiusz </a:t>
            </a:r>
            <a:r>
              <a:rPr lang="pl-PL" b="1" err="1">
                <a:ea typeface="Calibri"/>
                <a:cs typeface="Calibri"/>
              </a:rPr>
              <a:t>Hypki</a:t>
            </a:r>
            <a:endParaRPr lang="pl-PL">
              <a:ea typeface="Calibri"/>
              <a:cs typeface="Calibri"/>
            </a:endParaRPr>
          </a:p>
          <a:p>
            <a:br>
              <a:rPr lang="en-US"/>
            </a:br>
            <a:endParaRPr lang="en-US">
              <a:ea typeface="Calibri"/>
              <a:cs typeface="Calibri"/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01020C4A-E62D-9E44-B821-CC9AA72BA302}"/>
              </a:ext>
            </a:extLst>
          </p:cNvPr>
          <p:cNvSpPr txBox="1">
            <a:spLocks/>
          </p:cNvSpPr>
          <p:nvPr/>
        </p:nvSpPr>
        <p:spPr>
          <a:xfrm>
            <a:off x="3954873" y="-1476962"/>
            <a:ext cx="7197726" cy="135842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3200" b="1">
                <a:latin typeface="Calibri"/>
                <a:ea typeface="Calibri"/>
                <a:cs typeface="Calibri"/>
              </a:rPr>
              <a:t>CEL PROJEKTU</a:t>
            </a:r>
            <a:endParaRPr lang="pl-PL"/>
          </a:p>
        </p:txBody>
      </p:sp>
      <p:pic>
        <p:nvPicPr>
          <p:cNvPr id="4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C241C271-0FC6-550A-27C1-4C1EEEC33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568" y="6921953"/>
            <a:ext cx="7600950" cy="456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9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01020C4A-E62D-9E44-B821-CC9AA72BA302}"/>
              </a:ext>
            </a:extLst>
          </p:cNvPr>
          <p:cNvSpPr txBox="1">
            <a:spLocks/>
          </p:cNvSpPr>
          <p:nvPr/>
        </p:nvSpPr>
        <p:spPr>
          <a:xfrm>
            <a:off x="203488" y="-343173"/>
            <a:ext cx="7197726" cy="135842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3200" b="1">
                <a:latin typeface="Calibri"/>
                <a:ea typeface="Calibri"/>
                <a:cs typeface="Calibri"/>
              </a:rPr>
              <a:t>CEL PROJEKTU</a:t>
            </a:r>
            <a:endParaRPr lang="pl-PL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12F6AB29-30EC-9690-1F66-77E568967DCB}"/>
              </a:ext>
            </a:extLst>
          </p:cNvPr>
          <p:cNvSpPr txBox="1">
            <a:spLocks/>
          </p:cNvSpPr>
          <p:nvPr/>
        </p:nvSpPr>
        <p:spPr>
          <a:xfrm>
            <a:off x="10842873" y="2118135"/>
            <a:ext cx="7197726" cy="135842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3200" b="1">
                <a:latin typeface="Calibri"/>
                <a:ea typeface="Calibri"/>
                <a:cs typeface="Calibri"/>
              </a:rPr>
              <a:t>Dane z jakich korzystamy</a:t>
            </a:r>
          </a:p>
        </p:txBody>
      </p:sp>
      <p:sp>
        <p:nvSpPr>
          <p:cNvPr id="13" name="Podtytuł 12">
            <a:extLst>
              <a:ext uri="{FF2B5EF4-FFF2-40B4-BE49-F238E27FC236}">
                <a16:creationId xmlns:a16="http://schemas.microsoft.com/office/drawing/2014/main" id="{9E2534CF-7327-8568-DD79-62D200122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7015" y="960919"/>
            <a:ext cx="7348451" cy="1405467"/>
          </a:xfrm>
        </p:spPr>
        <p:txBody>
          <a:bodyPr/>
          <a:lstStyle/>
          <a:p>
            <a:pPr algn="ctr"/>
            <a:r>
              <a:rPr lang="pl-PL" sz="1100">
                <a:cs typeface="Calibri"/>
              </a:rPr>
              <a:t>Celem projektu jest napisanie wtyczki do oprogramowania BEANS, </a:t>
            </a:r>
            <a:r>
              <a:rPr lang="pl-PL" sz="1100" err="1">
                <a:cs typeface="Calibri"/>
              </a:rPr>
              <a:t>którA</a:t>
            </a:r>
            <a:r>
              <a:rPr lang="pl-PL" sz="1100">
                <a:cs typeface="Calibri"/>
              </a:rPr>
              <a:t> służyć będzie do przeprowadzenia uczenia maszynowego na podstawie danych z symulacji numerycznych gromad gwiazdowych, aby dowiedzieć się które z nich znajdują się w tzw. fazie po-kolapsie. Dodany obraz pokazuje przykład czterech symulacji MOCCA, dla których kolorem niebieskim pokazany jest etap ewolucji gromady przed kolapsem, a kolorem różowym etap po kolapsie grawitacyjnym. Jeśli ten etap się powiedzie to będzie można tak nauczony system użyć do zbadania rzeczywistych danych pochodzących z obserwacji</a:t>
            </a:r>
            <a:endParaRPr lang="pl-PL" sz="1100">
              <a:ea typeface="Calibri"/>
              <a:cs typeface="Calibri"/>
            </a:endParaRPr>
          </a:p>
        </p:txBody>
      </p:sp>
      <p:pic>
        <p:nvPicPr>
          <p:cNvPr id="2" name="Obraz 1" descr="Obraz zawierający zrzut ekranu, tekst, diagram, Czcionka&#10;&#10;Opis wygenerowany automatycznie">
            <a:extLst>
              <a:ext uri="{FF2B5EF4-FFF2-40B4-BE49-F238E27FC236}">
                <a16:creationId xmlns:a16="http://schemas.microsoft.com/office/drawing/2014/main" id="{6B49BD9C-557D-1998-3968-A40B24297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476" y="2077161"/>
            <a:ext cx="8412145" cy="484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01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4">
            <a:extLst>
              <a:ext uri="{FF2B5EF4-FFF2-40B4-BE49-F238E27FC236}">
                <a16:creationId xmlns:a16="http://schemas.microsoft.com/office/drawing/2014/main" id="{CBECFFDC-94DB-4DA3-94FE-22FEDDA8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4" name="Obraz 3" descr="Obraz zawierający Wszechświat, miejsce parkingowe/przestrzeń, galaktyka, astronomia&#10;&#10;Opis wygenerowany automatycznie">
            <a:extLst>
              <a:ext uri="{FF2B5EF4-FFF2-40B4-BE49-F238E27FC236}">
                <a16:creationId xmlns:a16="http://schemas.microsoft.com/office/drawing/2014/main" id="{68C69980-E888-2575-C4F7-AA2A05F21A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91" t="33837" r="-1" b="15665"/>
          <a:stretch/>
        </p:blipFill>
        <p:spPr>
          <a:xfrm>
            <a:off x="16767" y="10"/>
            <a:ext cx="12191980" cy="6857990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545F67A4-7428-47F3-AE14-8CA43D976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9" name="Freeform 5">
            <a:extLst>
              <a:ext uri="{FF2B5EF4-FFF2-40B4-BE49-F238E27FC236}">
                <a16:creationId xmlns:a16="http://schemas.microsoft.com/office/drawing/2014/main" id="{F4A20210-FA90-4B6D-8D2E-1B90054E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21" name="Freeform 14">
            <a:extLst>
              <a:ext uri="{FF2B5EF4-FFF2-40B4-BE49-F238E27FC236}">
                <a16:creationId xmlns:a16="http://schemas.microsoft.com/office/drawing/2014/main" id="{39213B44-68B7-47E7-B506-5C79FCF80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9084D60-65A6-45F8-8C17-3529E43F1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444A2572-2BF1-4C8E-AF59-F3AD411D8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5DF3485-B455-470C-8FA8-A1BDE087B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5E9DCD0-EE49-4CB4-89B6-C25F9861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713CF62-C96C-44E9-8C28-E3F2C6E7C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D06558F-07E9-4D78-A6F3-8BCFA9E73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512D8773-83C0-4D51-9E1F-046DA7DA0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880C3FB-3E2E-4054-A6D1-38176D6E2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505591A-6112-4B84-8E9E-923E43C4E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4884290-8E39-4425-BB4F-48D955C1F8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0C383A3-6D77-41CE-8121-498BC3BA5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E120A319-4A10-4542-B48C-5FB2714C4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B15B038-50ED-419D-B142-C96EE418B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9BAFF2F4-75B2-4498-8559-BAE80D89B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B56AE167-8087-4A4B-B41D-5658EEBA6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D353E8A-CBA6-44F9-9C00-D0AD27C96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CA2C318A-A79F-4CAD-BA7A-51427BF9E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4F2996E3-5E01-4F22-B23C-7CD0CF72C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760F6BC4-AB51-4DE7-B83C-E71FE4EC8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AF65FC1C-93BF-4ACA-BF17-17372DD10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9F9913C-8CCE-4D56-9D2A-0C2D68667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40EDD18C-1AAD-48E5-AAAD-73F4B5643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2D7A5C4-18C8-43E9-A50A-F87A362C8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3A0C484E-A224-4DB0-8C34-89BE54BD1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79BB438E-A25F-4A7F-B209-8899B7CEC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7F8BA6DC-B1E9-4F32-A5CC-8F61976B6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CF6D95B2-1C8D-4156-AB05-523619B4F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288409AD-A77F-4304-9E8B-08A4891C7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862AD08A-B385-4D18-B948-8D53B3918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E32A413E-FF1A-46B1-BF8B-3C1C408B3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3CFF4E44-2BEB-4FAE-97C9-BC6E8296D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0486C0A-9B93-46B8-932F-876BE26CE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1429BF5D-8D5B-4A48-89EE-8B779826E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CDC996EE-5EB1-4943-A1E8-70810CBD6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32F833C8-E3CE-4399-B78B-9DD0EEA6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07C92DB2-78F1-4872-B9C7-C658A7886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1F8A2FAA-05E1-448E-A606-FA9D67036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E5AAB5D1-1672-4825-88A7-D93923475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02CAAFDB-2BA2-4D04-8B8B-1241D5EC0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4C381B3C-0009-451B-BCB3-48F7810C1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A10544C-1EAD-47FB-A17E-52C6222826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A2540B37-D854-4525-93F8-410685438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7450DFE8-D07F-435C-B5A2-47D126FD9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6C1A6513-2D5D-458C-B841-D5DD9844B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931CF18-850E-41CD-823E-D311BD5CC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4497A09-1B1C-4EB6-B728-6FC3A1C12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0DE04-F3E8-437E-A2E4-A8A7BA01C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DBBA541-852C-4AE6-82E8-6BD13AFB4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FC3362F-AD7E-45D7-BE85-7C8DD8134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FCD83E0F-C8AF-4D52-94DB-CD949A2B1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60D5F865-890F-483F-B407-516CE6D22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DE6A2505-E617-4419-AB05-10B779B5C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BDFF0D66-52FC-4F64-B67F-72D9EFEED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DCC72040-7945-4051-989C-2B728F6D50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96EB6302-2333-45D4-AE20-B0F6D45CC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EECC1105-D16E-411D-B4B7-80BF039BF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7D2F518-4540-44DE-BC62-7D598EC99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19566BC-880A-4113-A9C4-0017E5184C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18E7D73-F4E4-4F5D-AFF9-EE491954A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D0988A2-3571-4C16-BDEF-58254F04E5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550BAC8-41FE-4300-910B-EE7BBD7A0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38CD175C-18A7-4589-8C46-A61FEF6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B6BE3031-FD1C-443C-9889-243CEEAED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7E37BF5D-3732-41F2-B9AF-A56C9214D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77B6718-917A-4A01-BCF8-5C6E1217B2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1C23AB5B-98FB-43F1-B590-BBA79814F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D6EEC146-226B-4C83-9C1B-DD5495DE1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24D094-41EF-4CA2-9834-B04793FA1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DA46AD8-674F-46C3-8A22-280F78F91A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AE9D757B-CD9D-447C-8780-79F2FF875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276B76E9-7342-43BC-B629-9180ABF57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3F25F68A-2DCB-4183-86F1-3428326E5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BA5FA913-066C-4504-A753-026056454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A6E50AC-CA1E-4DD3-B85F-1720C019E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1224B2B1-DBD8-4BA8-8CEB-BFAC8A15D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DEFE1E7-69A3-47F5-B8B8-C0898281B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66F1F489-762E-4979-9EBC-50A62330B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27DF22C-20E6-4DED-B405-1B26C5218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36FD8D7-6E0F-468E-B8C4-F4E670711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33D15E4E-6578-FF82-AF68-E59AE131A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267" y="1831033"/>
            <a:ext cx="4513792" cy="2819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a typeface="Calibri Light"/>
                <a:cs typeface="Calibri Light"/>
              </a:rPr>
              <a:t>Gromada </a:t>
            </a:r>
            <a:r>
              <a:rPr lang="en-US" sz="4800" err="1">
                <a:ea typeface="Calibri Light"/>
                <a:cs typeface="Calibri Light"/>
              </a:rPr>
              <a:t>gwiazd</a:t>
            </a:r>
            <a:endParaRPr lang="en-US" sz="480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32891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37A7BC-6D1D-954E-FD21-03636F17B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6" y="-68663"/>
            <a:ext cx="12191337" cy="819872"/>
          </a:xfrm>
        </p:spPr>
        <p:txBody>
          <a:bodyPr/>
          <a:lstStyle/>
          <a:p>
            <a:pPr algn="ctr"/>
            <a:r>
              <a:rPr lang="pl-PL" b="1">
                <a:latin typeface="Calibri"/>
                <a:ea typeface="Calibri Light"/>
                <a:cs typeface="Calibri Light"/>
              </a:rPr>
              <a:t>Aktualne podejście do danych z symulacji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AEBCBBD-1449-52D3-24C5-3235E45C1494}"/>
              </a:ext>
            </a:extLst>
          </p:cNvPr>
          <p:cNvSpPr txBox="1"/>
          <p:nvPr/>
        </p:nvSpPr>
        <p:spPr>
          <a:xfrm>
            <a:off x="83736" y="602900"/>
            <a:ext cx="12016153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>
                <a:ea typeface="Calibri"/>
                <a:cs typeface="Calibri"/>
              </a:rPr>
              <a:t>Symulacje wykonane kodem MOCCA zapewniają nam między innymi </a:t>
            </a:r>
            <a:r>
              <a:rPr lang="pl-PL">
                <a:ea typeface="+mn-lt"/>
                <a:cs typeface="+mn-lt"/>
              </a:rPr>
              <a:t>dwie interesujące nas tabele: </a:t>
            </a:r>
            <a:r>
              <a:rPr lang="pl-PL">
                <a:ea typeface="+mn-lt"/>
                <a:cs typeface="Calibri"/>
              </a:rPr>
              <a:t>'</a:t>
            </a:r>
            <a:r>
              <a:rPr lang="pl-PL" err="1">
                <a:ea typeface="+mn-lt"/>
                <a:cs typeface="Calibri"/>
              </a:rPr>
              <a:t>snapshot</a:t>
            </a:r>
            <a:r>
              <a:rPr lang="pl-PL">
                <a:ea typeface="Calibri"/>
                <a:cs typeface="Calibri"/>
              </a:rPr>
              <a:t>' oraz 'system'. </a:t>
            </a:r>
            <a:r>
              <a:rPr lang="pl-PL">
                <a:ea typeface="+mn-lt"/>
                <a:cs typeface="+mn-lt"/>
              </a:rPr>
              <a:t>Tabela 'system' opiera się na patrzeniu na gromadę gwiazd jako jedną całość. Każdy wiersz opisuje cechy pewnej gromady w danym czasie fizycznym. Tabela '</a:t>
            </a:r>
            <a:r>
              <a:rPr lang="pl-PL" err="1">
                <a:ea typeface="+mn-lt"/>
                <a:cs typeface="+mn-lt"/>
              </a:rPr>
              <a:t>snapshot</a:t>
            </a:r>
            <a:r>
              <a:rPr lang="pl-PL">
                <a:ea typeface="+mn-lt"/>
                <a:cs typeface="+mn-lt"/>
              </a:rPr>
              <a:t>' natomiast opiera się na właściwościach każdej gwiazdy z osobna. W tym przypadku każdy wiersz jest opisem jednej gwiazdy w danym czasie. Nasze aktualne podejście do predykcji czy gromada jest przed czy po kolapsie opieramy na danych z tabeli 'system', ponieważ są one lepsze do wykorzystania w przypadku używania przez nas uczenia maszynowego. Dane z tabeli '</a:t>
            </a:r>
            <a:r>
              <a:rPr lang="pl-PL" err="1">
                <a:ea typeface="+mn-lt"/>
                <a:cs typeface="+mn-lt"/>
              </a:rPr>
              <a:t>snapshot</a:t>
            </a:r>
            <a:r>
              <a:rPr lang="pl-PL">
                <a:ea typeface="+mn-lt"/>
                <a:cs typeface="+mn-lt"/>
              </a:rPr>
              <a:t>' mogą być przydatne w przypadku użycia algorytmów genetycznych, co może być dobrą podstawą do dalszego rozwoju </a:t>
            </a:r>
            <a:r>
              <a:rPr lang="pl-PL" err="1">
                <a:ea typeface="+mn-lt"/>
                <a:cs typeface="+mn-lt"/>
              </a:rPr>
              <a:t>pluginu</a:t>
            </a:r>
            <a:r>
              <a:rPr lang="pl-PL">
                <a:ea typeface="+mn-lt"/>
                <a:cs typeface="+mn-lt"/>
              </a:rPr>
              <a:t>.</a:t>
            </a:r>
            <a:endParaRPr lang="pl-PL">
              <a:cs typeface="Calibri"/>
            </a:endParaRPr>
          </a:p>
        </p:txBody>
      </p:sp>
      <p:pic>
        <p:nvPicPr>
          <p:cNvPr id="6" name="Obraz 5" descr="Obraz zawierający stół&#10;&#10;Opis wygenerowany automatycznie">
            <a:extLst>
              <a:ext uri="{FF2B5EF4-FFF2-40B4-BE49-F238E27FC236}">
                <a16:creationId xmlns:a16="http://schemas.microsoft.com/office/drawing/2014/main" id="{D96EAD69-238B-A0BD-7686-851EEAE1E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2" r="-138" b="-303"/>
          <a:stretch/>
        </p:blipFill>
        <p:spPr>
          <a:xfrm>
            <a:off x="2515722" y="2845614"/>
            <a:ext cx="6981946" cy="342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6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01020C4A-E62D-9E44-B821-CC9AA72BA302}"/>
              </a:ext>
            </a:extLst>
          </p:cNvPr>
          <p:cNvSpPr txBox="1">
            <a:spLocks/>
          </p:cNvSpPr>
          <p:nvPr/>
        </p:nvSpPr>
        <p:spPr>
          <a:xfrm>
            <a:off x="-2647" y="-2067"/>
            <a:ext cx="12171658" cy="62992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3200" b="1">
                <a:latin typeface="Calibri"/>
                <a:ea typeface="Calibri"/>
                <a:cs typeface="Calibri"/>
              </a:rPr>
              <a:t>Dane z jakich korzystamy (tabela system)</a:t>
            </a:r>
            <a:endParaRPr lang="pl-PL"/>
          </a:p>
        </p:txBody>
      </p:sp>
      <p:pic>
        <p:nvPicPr>
          <p:cNvPr id="8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0D5F9E6F-5CE8-9FAE-285F-B51065617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15" y="630073"/>
            <a:ext cx="6092237" cy="5406298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70019031-D415-2167-D55A-44A04F042DDD}"/>
              </a:ext>
            </a:extLst>
          </p:cNvPr>
          <p:cNvSpPr txBox="1">
            <a:spLocks/>
          </p:cNvSpPr>
          <p:nvPr/>
        </p:nvSpPr>
        <p:spPr>
          <a:xfrm>
            <a:off x="2496725" y="-1476962"/>
            <a:ext cx="7197726" cy="135842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3200" b="1">
                <a:latin typeface="Calibri"/>
                <a:ea typeface="Calibri"/>
                <a:cs typeface="Calibri"/>
              </a:rPr>
              <a:t>Kod i dane wyjściowe</a:t>
            </a:r>
            <a:endParaRPr lang="pl-PL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B362900-AD9D-4CD3-103B-4337F2AB9426}"/>
              </a:ext>
            </a:extLst>
          </p:cNvPr>
          <p:cNvSpPr txBox="1"/>
          <p:nvPr/>
        </p:nvSpPr>
        <p:spPr>
          <a:xfrm>
            <a:off x="6238350" y="628021"/>
            <a:ext cx="6430944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>
                <a:ea typeface="Calibri"/>
                <a:cs typeface="Calibri"/>
              </a:rPr>
              <a:t>Przykładowe kolumny:</a:t>
            </a:r>
          </a:p>
          <a:p>
            <a:r>
              <a:rPr lang="pl-PL" err="1">
                <a:ea typeface="Calibri"/>
                <a:cs typeface="Calibri"/>
              </a:rPr>
              <a:t>dsid</a:t>
            </a:r>
            <a:r>
              <a:rPr lang="pl-PL">
                <a:ea typeface="Calibri"/>
                <a:cs typeface="Calibri"/>
              </a:rPr>
              <a:t> – unikalne id tabeli</a:t>
            </a:r>
            <a:endParaRPr lang="pl-PL"/>
          </a:p>
          <a:p>
            <a:r>
              <a:rPr lang="pl-PL" err="1">
                <a:ea typeface="Calibri"/>
                <a:cs typeface="Calibri"/>
              </a:rPr>
              <a:t>tphys</a:t>
            </a:r>
            <a:r>
              <a:rPr lang="pl-PL">
                <a:ea typeface="Calibri"/>
                <a:cs typeface="Calibri"/>
              </a:rPr>
              <a:t> – czas fizyczny (w milionach lat)</a:t>
            </a:r>
          </a:p>
          <a:p>
            <a:r>
              <a:rPr lang="pl-PL" err="1">
                <a:ea typeface="Calibri"/>
                <a:cs typeface="Calibri"/>
              </a:rPr>
              <a:t>smt</a:t>
            </a:r>
            <a:r>
              <a:rPr lang="pl-PL">
                <a:ea typeface="Calibri"/>
                <a:cs typeface="Calibri"/>
              </a:rPr>
              <a:t> – suma mas gwiazd</a:t>
            </a:r>
          </a:p>
          <a:p>
            <a:r>
              <a:rPr lang="pl-PL" err="1">
                <a:ea typeface="Calibri"/>
                <a:cs typeface="Calibri"/>
              </a:rPr>
              <a:t>collapsed</a:t>
            </a:r>
            <a:r>
              <a:rPr lang="pl-PL">
                <a:ea typeface="Calibri"/>
                <a:cs typeface="Calibri"/>
              </a:rPr>
              <a:t> - jeśli gromada jest po kolapsie – 1, w przeciwnym wypadku - 0</a:t>
            </a:r>
          </a:p>
          <a:p>
            <a:pPr algn="l"/>
            <a:endParaRPr lang="pl-PL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625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046936-6925-C102-BF32-6DA7B215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6" y="-1675"/>
            <a:ext cx="12191336" cy="526795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>
                <a:latin typeface="Calibri"/>
                <a:ea typeface="+mj-lt"/>
                <a:cs typeface="+mj-lt"/>
              </a:rPr>
              <a:t>WYBÓR DANYCH DO UCZENIA MASZYNOWEGO</a:t>
            </a:r>
            <a:endParaRPr lang="pl-PL" b="1">
              <a:latin typeface="Calibri"/>
              <a:cs typeface="Calibri Light" panose="020F0302020204030204"/>
            </a:endParaRPr>
          </a:p>
        </p:txBody>
      </p:sp>
      <p:pic>
        <p:nvPicPr>
          <p:cNvPr id="4" name="Obraz 3" descr="Obraz zawierający tekst, zrzut ekranu, Czcionka&#10;&#10;Opis wygenerowany automatycznie">
            <a:extLst>
              <a:ext uri="{FF2B5EF4-FFF2-40B4-BE49-F238E27FC236}">
                <a16:creationId xmlns:a16="http://schemas.microsoft.com/office/drawing/2014/main" id="{F881F139-0D05-676C-8D3F-34891273B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" y="3039086"/>
            <a:ext cx="6218254" cy="2638771"/>
          </a:xfrm>
          <a:prstGeom prst="rect">
            <a:avLst/>
          </a:prstGeom>
        </p:spPr>
      </p:pic>
      <p:pic>
        <p:nvPicPr>
          <p:cNvPr id="5" name="Obraz 4" descr="Obraz zawierający tekst, zrzut ekranu, Czcionka&#10;&#10;Opis wygenerowany automatycznie">
            <a:extLst>
              <a:ext uri="{FF2B5EF4-FFF2-40B4-BE49-F238E27FC236}">
                <a16:creationId xmlns:a16="http://schemas.microsoft.com/office/drawing/2014/main" id="{69B99BC8-C0D5-A0BA-0C90-301EC675F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" y="809687"/>
            <a:ext cx="6218255" cy="202314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1E570DB-FF4C-97E4-BEEA-F8F200003E7E}"/>
              </a:ext>
            </a:extLst>
          </p:cNvPr>
          <p:cNvSpPr txBox="1"/>
          <p:nvPr/>
        </p:nvSpPr>
        <p:spPr>
          <a:xfrm>
            <a:off x="6171362" y="778747"/>
            <a:ext cx="58112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>
                <a:cs typeface="Calibri"/>
              </a:rPr>
              <a:t>Dane z symulacji MOCCA wyciągamy i przygotowujemy do uczenia maszynowego przy użyciu Apache </a:t>
            </a:r>
            <a:r>
              <a:rPr lang="pl-PL" err="1">
                <a:cs typeface="Calibri"/>
              </a:rPr>
              <a:t>Pig</a:t>
            </a:r>
            <a:r>
              <a:rPr lang="pl-PL">
                <a:cs typeface="Calibri"/>
              </a:rPr>
              <a:t>.</a:t>
            </a:r>
            <a:endParaRPr lang="pl-PL" err="1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642010A-DACF-042B-5267-7B7D3BC333BD}"/>
              </a:ext>
            </a:extLst>
          </p:cNvPr>
          <p:cNvSpPr txBox="1"/>
          <p:nvPr/>
        </p:nvSpPr>
        <p:spPr>
          <a:xfrm>
            <a:off x="6171363" y="3039625"/>
            <a:ext cx="606250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>
                <a:cs typeface="Calibri"/>
              </a:rPr>
              <a:t>Aby otrzymać kolumnę '</a:t>
            </a:r>
            <a:r>
              <a:rPr lang="pl-PL" err="1">
                <a:cs typeface="Calibri"/>
              </a:rPr>
              <a:t>collapse</a:t>
            </a:r>
            <a:r>
              <a:rPr lang="pl-PL">
                <a:cs typeface="Calibri"/>
              </a:rPr>
              <a:t>' robimy </a:t>
            </a:r>
            <a:r>
              <a:rPr lang="pl-PL" err="1">
                <a:cs typeface="Calibri"/>
              </a:rPr>
              <a:t>join</a:t>
            </a:r>
            <a:r>
              <a:rPr lang="pl-PL">
                <a:cs typeface="Calibri"/>
              </a:rPr>
              <a:t> poprzednio wyciągniętych kolumn z tabelą '</a:t>
            </a:r>
            <a:r>
              <a:rPr lang="pl-PL" err="1">
                <a:cs typeface="Calibri"/>
              </a:rPr>
              <a:t>collapse</a:t>
            </a:r>
            <a:r>
              <a:rPr lang="pl-PL">
                <a:cs typeface="Calibri"/>
              </a:rPr>
              <a:t> </a:t>
            </a:r>
            <a:r>
              <a:rPr lang="pl-PL" err="1">
                <a:cs typeface="Calibri"/>
              </a:rPr>
              <a:t>Myr</a:t>
            </a:r>
            <a:r>
              <a:rPr lang="pl-PL">
                <a:cs typeface="Calibri"/>
              </a:rPr>
              <a:t> vs </a:t>
            </a:r>
            <a:r>
              <a:rPr lang="pl-PL" err="1">
                <a:cs typeface="Calibri"/>
              </a:rPr>
              <a:t>bssdynBssEvol</a:t>
            </a:r>
            <a:r>
              <a:rPr lang="pl-PL">
                <a:cs typeface="Calibri"/>
              </a:rPr>
              <a:t>', gdzie przetrzymywane są informacje czy dana gromada jest przed czy po kolapsie na podstawie czasu fizycznego.</a:t>
            </a:r>
          </a:p>
          <a:p>
            <a:r>
              <a:rPr lang="pl-PL">
                <a:cs typeface="Calibri"/>
              </a:rPr>
              <a:t>Po tej operacji możemy rozpocząć uczenie maszynowe na tych danych.</a:t>
            </a:r>
          </a:p>
        </p:txBody>
      </p:sp>
    </p:spTree>
    <p:extLst>
      <p:ext uri="{BB962C8B-B14F-4D97-AF65-F5344CB8AC3E}">
        <p14:creationId xmlns:p14="http://schemas.microsoft.com/office/powerpoint/2010/main" val="1791754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524308-67A1-2562-66BA-61BCCED6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53" y="-26796"/>
            <a:ext cx="12124347" cy="535169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>
                <a:latin typeface="Calibri"/>
                <a:cs typeface="Calibri Light"/>
              </a:rPr>
              <a:t>Testy różnych klasyfikatorów</a:t>
            </a:r>
            <a:endParaRPr lang="pl-PL" b="1">
              <a:latin typeface="Calibri"/>
              <a:cs typeface="Calibri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E2F6E25-A27D-161A-317D-30BC520F0996}"/>
              </a:ext>
            </a:extLst>
          </p:cNvPr>
          <p:cNvSpPr txBox="1"/>
          <p:nvPr/>
        </p:nvSpPr>
        <p:spPr>
          <a:xfrm>
            <a:off x="66989" y="594527"/>
            <a:ext cx="79214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cs typeface="Calibri"/>
              </a:rPr>
              <a:t>Testowane klasyfikatory i parametry:</a:t>
            </a:r>
            <a:endParaRPr lang="pl-PL">
              <a:cs typeface="Calibri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6E2D7BC-508F-2FB9-9540-D3878B0222AC}"/>
              </a:ext>
            </a:extLst>
          </p:cNvPr>
          <p:cNvSpPr txBox="1"/>
          <p:nvPr/>
        </p:nvSpPr>
        <p:spPr>
          <a:xfrm>
            <a:off x="145536" y="1010507"/>
            <a:ext cx="991698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Nearest Neighbors (n_</a:t>
            </a:r>
            <a:r>
              <a:rPr lang="en-US" noProof="1">
                <a:solidFill>
                  <a:srgbClr val="FFFFFF"/>
                </a:solidFill>
                <a:ea typeface="+mn-lt"/>
                <a:cs typeface="+mn-lt"/>
              </a:rPr>
              <a:t>neighbors</a:t>
            </a: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 = [3, 5, 10, 50])</a:t>
            </a:r>
            <a:endParaRPr lang="pl-PL">
              <a:solidFill>
                <a:srgbClr val="FFFFFF"/>
              </a:solidFill>
              <a:ea typeface="+mn-lt"/>
              <a:cs typeface="+mn-lt"/>
            </a:endParaRPr>
          </a:p>
          <a:p>
            <a:pPr marL="342900" indent="-342900">
              <a:buFontTx/>
              <a:buAutoNum type="arabicPeriod"/>
            </a:pPr>
            <a:r>
              <a:rPr lang="en-US">
                <a:cs typeface="Calibri"/>
              </a:rPr>
              <a:t>Decision Tree (max_</a:t>
            </a:r>
            <a:r>
              <a:rPr lang="en-US" noProof="1">
                <a:cs typeface="Calibri"/>
              </a:rPr>
              <a:t>depth</a:t>
            </a:r>
            <a:r>
              <a:rPr lang="en-US">
                <a:cs typeface="Calibri"/>
              </a:rPr>
              <a:t> = [10, 20 ,50])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cs typeface="Calibri"/>
              </a:rPr>
              <a:t>Random Forest (max_</a:t>
            </a:r>
            <a:r>
              <a:rPr lang="en-US" noProof="1">
                <a:cs typeface="Calibri"/>
              </a:rPr>
              <a:t>depth</a:t>
            </a:r>
            <a:r>
              <a:rPr lang="en-US">
                <a:cs typeface="Calibri"/>
              </a:rPr>
              <a:t> = [10, 20, 50], n_</a:t>
            </a:r>
            <a:r>
              <a:rPr lang="en-US" noProof="1">
                <a:cs typeface="Calibri"/>
              </a:rPr>
              <a:t>estimators</a:t>
            </a:r>
            <a:r>
              <a:rPr lang="en-US">
                <a:cs typeface="Calibri"/>
              </a:rPr>
              <a:t> = [10, 50, 100], </a:t>
            </a:r>
            <a:r>
              <a:rPr lang="en-US" noProof="1">
                <a:cs typeface="Calibri"/>
              </a:rPr>
              <a:t>max</a:t>
            </a:r>
            <a:r>
              <a:rPr lang="en-US">
                <a:cs typeface="Calibri"/>
              </a:rPr>
              <a:t>_features=['sqrt', 'log2'])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cs typeface="Calibri"/>
              </a:rPr>
              <a:t>Naïve Bayes (var_</a:t>
            </a:r>
            <a:r>
              <a:rPr lang="en-US" noProof="1">
                <a:cs typeface="Calibri"/>
              </a:rPr>
              <a:t>smoothing</a:t>
            </a:r>
            <a:r>
              <a:rPr lang="en-US">
                <a:cs typeface="Calibri"/>
              </a:rPr>
              <a:t> = [1e-9, 1e-8, 1e-7])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cs typeface="Calibri"/>
              </a:rPr>
              <a:t>Quadratic Discriminant Analysis (reg_</a:t>
            </a:r>
            <a:r>
              <a:rPr lang="en-US" noProof="1">
                <a:cs typeface="Calibri"/>
              </a:rPr>
              <a:t>param</a:t>
            </a:r>
            <a:r>
              <a:rPr lang="en-US">
                <a:cs typeface="Calibri"/>
              </a:rPr>
              <a:t> = [0.0, 0.5, 1.0])</a:t>
            </a:r>
          </a:p>
          <a:p>
            <a:pPr marL="342900" indent="-342900">
              <a:buFontTx/>
              <a:buAutoNum type="arabicPeriod"/>
            </a:pPr>
            <a:r>
              <a:rPr lang="en-US">
                <a:cs typeface="Calibri"/>
              </a:rPr>
              <a:t>Gradient Boosting (</a:t>
            </a:r>
            <a:r>
              <a:rPr lang="en-US" noProof="1">
                <a:cs typeface="Calibri"/>
              </a:rPr>
              <a:t>learning</a:t>
            </a:r>
            <a:r>
              <a:rPr lang="en-US">
                <a:cs typeface="Calibri"/>
              </a:rPr>
              <a:t>_rate = [0.01, 0.05, 0.1], n_</a:t>
            </a:r>
            <a:r>
              <a:rPr lang="en-US" noProof="1">
                <a:cs typeface="Calibri"/>
              </a:rPr>
              <a:t>estimators</a:t>
            </a:r>
            <a:r>
              <a:rPr lang="en-US">
                <a:cs typeface="Calibri"/>
              </a:rPr>
              <a:t> = [50, 100, 200])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0337742-CF6C-9740-C097-9DF77BD56936}"/>
              </a:ext>
            </a:extLst>
          </p:cNvPr>
          <p:cNvSpPr txBox="1"/>
          <p:nvPr/>
        </p:nvSpPr>
        <p:spPr>
          <a:xfrm>
            <a:off x="80661" y="3174999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cs typeface="Calibri"/>
              </a:rPr>
              <a:t>Metryki oceny modelu: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995D5A7-7AC9-64B0-93CF-B9844BFC2C7D}"/>
              </a:ext>
            </a:extLst>
          </p:cNvPr>
          <p:cNvSpPr txBox="1"/>
          <p:nvPr/>
        </p:nvSpPr>
        <p:spPr>
          <a:xfrm>
            <a:off x="144162" y="3605769"/>
            <a:ext cx="11900928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pl-PL">
                <a:cs typeface="Calibri"/>
              </a:rPr>
              <a:t>Dokładność (</a:t>
            </a:r>
            <a:r>
              <a:rPr lang="pl-PL" noProof="1">
                <a:cs typeface="Calibri"/>
              </a:rPr>
              <a:t>accuracy</a:t>
            </a:r>
            <a:r>
              <a:rPr lang="pl-PL">
                <a:cs typeface="Calibri"/>
              </a:rPr>
              <a:t>) - odsetek poprawnie sklasyfikowanych przypadków spośród wszystkich</a:t>
            </a:r>
            <a:endParaRPr lang="pl-PL"/>
          </a:p>
          <a:p>
            <a:pPr marL="342900" indent="-342900">
              <a:buAutoNum type="arabicPeriod"/>
            </a:pPr>
            <a:r>
              <a:rPr lang="pl-PL">
                <a:cs typeface="Calibri"/>
              </a:rPr>
              <a:t>Precyzja (precision) - odsetek poprawnie sklasyfikowanych przypadków pozytywnych spośród wszystkich przewidzianych jako pozytywne</a:t>
            </a:r>
          </a:p>
          <a:p>
            <a:pPr marL="342900" indent="-342900">
              <a:buAutoNum type="arabicPeriod"/>
            </a:pPr>
            <a:r>
              <a:rPr lang="pl-PL">
                <a:cs typeface="Calibri"/>
              </a:rPr>
              <a:t>Czułość (</a:t>
            </a:r>
            <a:r>
              <a:rPr lang="pl-PL" noProof="1">
                <a:cs typeface="Calibri"/>
              </a:rPr>
              <a:t>recall</a:t>
            </a:r>
            <a:r>
              <a:rPr lang="pl-PL">
                <a:cs typeface="Calibri"/>
              </a:rPr>
              <a:t>) - odsetek poprawnie sklasyfikowanych przypadków pozytywnych spośród wszystkich rzeczywistych przypadków pozytywnych</a:t>
            </a:r>
            <a:endParaRPr lang="pl-PL"/>
          </a:p>
          <a:p>
            <a:pPr marL="342900" indent="-342900">
              <a:buAutoNum type="arabicPeriod"/>
            </a:pPr>
            <a:r>
              <a:rPr lang="pl-PL">
                <a:cs typeface="Calibri"/>
              </a:rPr>
              <a:t>Czas treningu</a:t>
            </a:r>
          </a:p>
          <a:p>
            <a:pPr marL="342900" indent="-342900">
              <a:buAutoNum type="arabicPeriod"/>
            </a:pPr>
            <a:r>
              <a:rPr lang="pl-PL">
                <a:cs typeface="Calibri"/>
              </a:rPr>
              <a:t>Czas predykcji</a:t>
            </a:r>
          </a:p>
          <a:p>
            <a:pPr marL="342900" indent="-342900">
              <a:buAutoNum type="arabicPeriod"/>
            </a:pPr>
            <a:endParaRPr lang="pl-P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8905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524308-67A1-2562-66BA-61BCCED6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53" y="-26796"/>
            <a:ext cx="12124347" cy="535169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>
                <a:latin typeface="Calibri"/>
                <a:cs typeface="Calibri Light"/>
              </a:rPr>
              <a:t>Testy różnych klasyfikatorów - WYNIKI</a:t>
            </a:r>
            <a:endParaRPr lang="pl-PL" b="1">
              <a:latin typeface="Calibri"/>
              <a:cs typeface="Calibri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B651EB1-ADBE-C1BD-B788-77A3DBC50915}"/>
              </a:ext>
            </a:extLst>
          </p:cNvPr>
          <p:cNvSpPr txBox="1"/>
          <p:nvPr/>
        </p:nvSpPr>
        <p:spPr>
          <a:xfrm>
            <a:off x="61784" y="509716"/>
            <a:ext cx="12065686" cy="62478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000" noProof="1">
                <a:ea typeface="+mn-lt"/>
                <a:cs typeface="+mn-lt"/>
              </a:rPr>
              <a:t>Nearest Neighbors  {'n_neighbors': 3}: accuracy=68.59% precision=37.56% recall=49.07% train_time=18.12333s predict_time=528.67222s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Nearest Neighbors  {'n_neighbors': 5}: accuracy=68.73% precision=37.84% recall=49.66% train_time=20.83169s predict_time=570.04506s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Nearest Neighbors  {'n_neighbors': 10}: accuracy=68.87% precision=38.11% recall=50.24% train_time=18.33790s predict_time=719.80961s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Nearest Neighbors  {'n_neighbors': 50}: accuracy=69.74% precision=39.79% recall=53.90% train_time=19.91815s predict_time=1002.85085s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Decision Tree  {'max_depth': 10}: accuracy=67.49% precision=35.26% recall=44.43% train_time=18.15583s predict_time=0.11338s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Decision Tree  {'max_depth': 20}: accuracy=67.49% precision=35.26% recall=44.43% train_time=18.01281s predict_time=0.11044s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Decision Tree  {'max_depth': 50}: accuracy=67.49% precision=35.26% recall=44.43% train_time=18.50146s predict_time=0.10489s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10, 'max_features': 'sqrt', 'n_estimators': 10}: accuracy=67.97% precision=36.28% recall=46.44% train_time=102.94294s predict_time=1.12742s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10, 'max_features': 'sqrt', 'n_estimators': 50}: accuracy=68.62% precision=37.62% recall=49.20% train_time=552.49344s predict_time=5.04594s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10, 'max_features': 'sqrt', 'n_estimators': 100}: accuracy=69.19% precision=38.75% recall=51.62% train_time=1126.57351s predict_time=10.97102s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10, 'max_features': 'log2', 'n_estimators': 10}: accuracy=68.12% precision=36.60% recall=47.10% train_time=103.78133s predict_time=1.04777s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10, 'max_features': 'log2', 'n_estimators': 50}: accuracy=68.82% precision=38.02% recall=50.05% train_time=449.44394s predict_time=4.77234s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10, 'max_features': 'log2', 'n_estimators': 100}: accuracy=69.14% precision=38.64% recall=51.38% train_time=1130.07729s predict_time=15.99543s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20, 'max_features': 'sqrt', 'n_estimators': 10}: accuracy=67.49% precision=35.27% recall=44.45% train_time=215.54946s predict_time=1.96604s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20, 'max_features': 'sqrt', 'n_estimators': 50}: accuracy=67.49% precision=35.27% recall=44.44% train_time=895.92765s predict_time=8.28559s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20, 'max_features': 'sqrt', 'n_estimators': 100}: accuracy=67.50% precision=35.28% recall=44.48% train_time=1897.75711s predict_time=17.30854s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20, 'max_features': 'log2', 'n_estimators': 10}: accuracy=67.56% precision=35.40% recall=44.71% train_time=205.82476s predict_time=1.91264s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20, 'max_features': 'log2', 'n_estimators': 50}: accuracy=67.50% precision=35.27% recall=44.45% train_time=934.03052s predict_time=8.80690s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20, 'max_features': 'log2', 'n_estimators': 100}: accuracy=67.50% precision=35.27% recall=44.46% train_time=1555.94985s predict_time=11.09022s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50, 'max_features': 'sqrt', 'n_estimators': 10}: accuracy=67.51% precision=35.30% recall=44.51% train_time=121.80560s predict_time=1.25100s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50, 'max_features': 'sqrt', 'n_estimators': 50}: accuracy=67.49% precision=35.26% recall=44.44% train_time=745.40078s predict_time=8.72127s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50, 'max_features': 'sqrt', 'n_estimators': 100}: accuracy=67.49% precision=35.26% recall=44.44% train_time=1496.88119s predict_time=18.90455s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50, 'max_features': 'log2', 'n_estimators': 10}: accuracy=67.49% precision=35.26% recall=44.43% train_time=186.80244s predict_time=1.92817s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50, 'max_features': 'log2', 'n_estimators': 50}: accuracy=67.49% precision=35.26% recall=44.44% train_time=799.17730s predict_time=9.05823s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Random Forest  {'max_depth': 50, 'max_features': 'log2', 'n_estimators': 100}: accuracy=67.49% precision=35.26% recall=44.44% train_time=1503.17172s predict_time=11.33039s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Naive Bayes  {'var_smoothing': 1e-09}: accuracy=85.03% precision=78.41% recall=50.85% train_time=1.02565s predict_time=0.31812s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Naive Bayes  {'var_smoothing': 1e-08}: accuracy=87.61% precision=81.57% recall=61.68% train_time=0.98725s predict_time=0.31593s</a:t>
            </a:r>
            <a:endParaRPr lang="pl-PL" sz="1000" noProof="1">
              <a:cs typeface="Calibri"/>
            </a:endParaRPr>
          </a:p>
          <a:p>
            <a:r>
              <a:rPr lang="pl-PL" sz="1100" b="1" noProof="1">
                <a:solidFill>
                  <a:srgbClr val="FFC000"/>
                </a:solidFill>
                <a:ea typeface="+mn-lt"/>
                <a:cs typeface="+mn-lt"/>
              </a:rPr>
              <a:t>Naive Bayes  {'var_smoothing': 1e-07}: accuracy=95.29% precision=90.63% recall=89.36% train_time=0.99014s predict_time=0.31822s</a:t>
            </a:r>
            <a:endParaRPr lang="pl-PL" sz="1100" b="1" noProof="1">
              <a:solidFill>
                <a:srgbClr val="FFC000"/>
              </a:solidFill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QDA  {'reg_param': 0.0}: accuracy=85.84% precision=79.14% recall=54.67% train_time=2.08210s predict_time=0.48526s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QDA  {'reg_param': 0.5}: accuracy=94.11% precision=85.61% recall=90.34% train_time=2.03928s predict_time=0.49351s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QDA  {'reg_param': 1.0}: accuracy=86.83% precision=100.00% recall=44.43% train_time=1.98121s predict_time=0.48682s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0.01, 'n_estimators': 50}: accuracy=67.49% precision=35.26% recall=44.43% train_time=1294.12376s predict_time=2.26932s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0.01, 'n_estimators': 100}: accuracy=67.49% precision=35.26% recall=44.43% train_time=3492.96413s predict_time=2.59993s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0.01, 'n_estimators': 200}: accuracy=67.49% precision=35.26% recall=44.43% train_time=5307.71223s predict_time=4.72928s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0.05, 'n_estimators': 50}: accuracy=67.49% precision=35.26% recall=44.43% train_time=1115.87325s predict_time=1.32610s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0.05, 'n_estimators': 100}: accuracy=67.49% precision=35.26% recall=44.43% train_time=2267.85870s predict_time=2.37516s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0.05, 'n_estimators': 200}: accuracy=67.49% precision=35.26% recall=44.43% train_time=4349.26853s predict_time=4.34677s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0.1, 'n_estimators': 50}: accuracy=67.49% precision=35.26% recall=44.43% train_time=1126.77717s predict_time=1.27181s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0.1, 'n_estimators': 100}: accuracy=67.49% precision=35.26% recall=44.43% train_time=2199.49522s predict_time=2.25471s</a:t>
            </a:r>
            <a:endParaRPr lang="pl-PL" sz="1000" noProof="1">
              <a:cs typeface="Calibri"/>
            </a:endParaRPr>
          </a:p>
          <a:p>
            <a:r>
              <a:rPr lang="pl-PL" sz="1000" noProof="1">
                <a:ea typeface="+mn-lt"/>
                <a:cs typeface="+mn-lt"/>
              </a:rPr>
              <a:t>Gradient Boosting  {'learning_rate': 0.1, 'n_estimators': 200}: accuracy=67.49% precision=35.26% recall=44.43% train_time=3761.58395s predict_time=3.75344s</a:t>
            </a:r>
            <a:endParaRPr lang="pl-PL" sz="1000" noProof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942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01020C4A-E62D-9E44-B821-CC9AA72BA302}"/>
              </a:ext>
            </a:extLst>
          </p:cNvPr>
          <p:cNvSpPr txBox="1">
            <a:spLocks/>
          </p:cNvSpPr>
          <p:nvPr/>
        </p:nvSpPr>
        <p:spPr>
          <a:xfrm>
            <a:off x="4829762" y="6255927"/>
            <a:ext cx="7197726" cy="135842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3200" b="1">
                <a:latin typeface="Calibri"/>
                <a:ea typeface="Calibri"/>
                <a:cs typeface="Calibri"/>
              </a:rPr>
              <a:t>Dane z jakich korzystamy</a:t>
            </a:r>
          </a:p>
        </p:txBody>
      </p:sp>
      <p:pic>
        <p:nvPicPr>
          <p:cNvPr id="8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0D5F9E6F-5CE8-9FAE-285F-B51065617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21" y="6977075"/>
            <a:ext cx="6092237" cy="5406298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70019031-D415-2167-D55A-44A04F042DDD}"/>
              </a:ext>
            </a:extLst>
          </p:cNvPr>
          <p:cNvSpPr txBox="1">
            <a:spLocks/>
          </p:cNvSpPr>
          <p:nvPr/>
        </p:nvSpPr>
        <p:spPr>
          <a:xfrm>
            <a:off x="2346206" y="-498592"/>
            <a:ext cx="7197726" cy="1174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3200" b="1">
                <a:latin typeface="Calibri"/>
                <a:ea typeface="Calibri"/>
                <a:cs typeface="Calibri"/>
              </a:rPr>
              <a:t>Kod i dane wyjściowe</a:t>
            </a:r>
            <a:endParaRPr lang="pl-PL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5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FE965053-9702-D89C-8E46-0C6ADEDDC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08" y="1512547"/>
            <a:ext cx="5787063" cy="4537123"/>
          </a:xfrm>
          <a:prstGeom prst="rect">
            <a:avLst/>
          </a:prstGeom>
        </p:spPr>
      </p:pic>
      <p:pic>
        <p:nvPicPr>
          <p:cNvPr id="6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8FFDE1C9-D200-1C77-2501-1C9F49010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376" y="1513309"/>
            <a:ext cx="5848058" cy="453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24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A84DA6-B164-8C81-B095-756A8AF14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48" y="94482"/>
            <a:ext cx="3771899" cy="478693"/>
          </a:xfrm>
        </p:spPr>
        <p:txBody>
          <a:bodyPr anchor="b">
            <a:normAutofit/>
          </a:bodyPr>
          <a:lstStyle/>
          <a:p>
            <a:r>
              <a:rPr lang="pl-PL" sz="2400" b="1">
                <a:latin typeface="Calibri"/>
                <a:ea typeface="Calibri Light"/>
                <a:cs typeface="Calibri Light"/>
              </a:rPr>
              <a:t>Praca z </a:t>
            </a:r>
            <a:r>
              <a:rPr lang="pl-PL" sz="2400" b="1" err="1">
                <a:latin typeface="Calibri"/>
                <a:ea typeface="Calibri Light"/>
                <a:cs typeface="Calibri Light"/>
              </a:rPr>
              <a:t>swaggerem</a:t>
            </a:r>
            <a:endParaRPr lang="pl-PL" sz="2400" b="1">
              <a:latin typeface="Calibri"/>
              <a:ea typeface="Calibri Light"/>
              <a:cs typeface="Calibri Light"/>
            </a:endParaRP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135CEAE6-ACF6-1A88-A35E-4212BC188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378" y="609601"/>
            <a:ext cx="5567170" cy="5260974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0577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83543A10-04EE-49E0-A9DE-22E1FAB9A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C00B7DA-CFBF-9C4A-5C2E-93C1E14F5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933" y="4534958"/>
            <a:ext cx="10127192" cy="9313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err="1">
                <a:latin typeface="Calibri"/>
                <a:cs typeface="Calibri"/>
              </a:rPr>
              <a:t>przykład</a:t>
            </a:r>
            <a:endParaRPr lang="en-US" sz="4000" b="1">
              <a:latin typeface="Calibri"/>
              <a:ea typeface="Calibri Light"/>
              <a:cs typeface="Calibr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CBAB8-62D4-71A6-2B05-D0C060EAD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399" y="5469474"/>
            <a:ext cx="7197726" cy="39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cap="all"/>
              <a:t>Metoda /create</a:t>
            </a:r>
          </a:p>
        </p:txBody>
      </p:sp>
      <p:pic>
        <p:nvPicPr>
          <p:cNvPr id="7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A000E087-4A22-B292-BBB5-8759E421C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518" y="645517"/>
            <a:ext cx="4716930" cy="373816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az 8">
            <a:extLst>
              <a:ext uri="{FF2B5EF4-FFF2-40B4-BE49-F238E27FC236}">
                <a16:creationId xmlns:a16="http://schemas.microsoft.com/office/drawing/2014/main" id="{55C64B81-6455-6260-9E2B-377787931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890" y="645517"/>
            <a:ext cx="4212018" cy="373816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7654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6997C8-876F-0726-67AC-D6B7E363B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6" y="23446"/>
            <a:ext cx="12191336" cy="493301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>
                <a:latin typeface="Calibri"/>
                <a:cs typeface="Calibri Light" panose="020F0302020204030204"/>
              </a:rPr>
              <a:t>UI</a:t>
            </a:r>
          </a:p>
        </p:txBody>
      </p:sp>
      <p:pic>
        <p:nvPicPr>
          <p:cNvPr id="5" name="Obraz 4" descr="Obraz zawierający tekst, zrzut ekranu, oprogramowanie, Ikona komputerowa&#10;&#10;Opis wygenerowany automatycznie">
            <a:extLst>
              <a:ext uri="{FF2B5EF4-FFF2-40B4-BE49-F238E27FC236}">
                <a16:creationId xmlns:a16="http://schemas.microsoft.com/office/drawing/2014/main" id="{52D7C51D-B12B-0D35-A35C-11C1AC3F73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92" t="491" r="279" b="-1099"/>
          <a:stretch/>
        </p:blipFill>
        <p:spPr>
          <a:xfrm>
            <a:off x="6699180" y="953441"/>
            <a:ext cx="4951863" cy="3253793"/>
          </a:xfrm>
          <a:prstGeom prst="rect">
            <a:avLst/>
          </a:prstGeom>
        </p:spPr>
      </p:pic>
      <p:pic>
        <p:nvPicPr>
          <p:cNvPr id="6" name="Obraz 5" descr="Obraz zawierający tekst, zrzut ekranu, oprogramowanie, Ikona komputerowa&#10;&#10;Opis wygenerowany automatycznie">
            <a:extLst>
              <a:ext uri="{FF2B5EF4-FFF2-40B4-BE49-F238E27FC236}">
                <a16:creationId xmlns:a16="http://schemas.microsoft.com/office/drawing/2014/main" id="{C0D389C4-9910-68C5-BCAD-F4646E97FB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57" t="-131" r="-98" b="-262"/>
          <a:stretch/>
        </p:blipFill>
        <p:spPr>
          <a:xfrm>
            <a:off x="512465" y="953442"/>
            <a:ext cx="4989849" cy="3216399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8C7F66F-8975-A3AF-01F6-C2272C3F0994}"/>
              </a:ext>
            </a:extLst>
          </p:cNvPr>
          <p:cNvSpPr txBox="1"/>
          <p:nvPr/>
        </p:nvSpPr>
        <p:spPr>
          <a:xfrm>
            <a:off x="2445098" y="4513384"/>
            <a:ext cx="99646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>
                <a:cs typeface="Calibri"/>
              </a:rPr>
              <a:t>Wersja 1</a:t>
            </a:r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01E9DCE-8703-1239-6C30-6ACE31C2FEEB}"/>
              </a:ext>
            </a:extLst>
          </p:cNvPr>
          <p:cNvSpPr txBox="1"/>
          <p:nvPr/>
        </p:nvSpPr>
        <p:spPr>
          <a:xfrm>
            <a:off x="8725319" y="4513383"/>
            <a:ext cx="10550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>
                <a:cs typeface="Calibri"/>
              </a:rPr>
              <a:t>Wersja 2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1972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C49F95-A438-B36D-69C7-BCB9D64FC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5" y="23446"/>
            <a:ext cx="12191335" cy="568663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err="1">
                <a:latin typeface="Calibri"/>
                <a:cs typeface="Calibri Light"/>
              </a:rPr>
              <a:t>Ui</a:t>
            </a:r>
            <a:r>
              <a:rPr lang="pl-PL" b="1">
                <a:latin typeface="Calibri"/>
                <a:cs typeface="Calibri Light"/>
              </a:rPr>
              <a:t> – kod</a:t>
            </a:r>
            <a:endParaRPr lang="pl-PL"/>
          </a:p>
        </p:txBody>
      </p:sp>
      <p:pic>
        <p:nvPicPr>
          <p:cNvPr id="6" name="Obraz 5" descr="Obraz zawierający zrzut ekranu, tekst, Oprogramowanie multimedialne, oprogramowanie&#10;&#10;Opis wygenerowany automatycznie">
            <a:extLst>
              <a:ext uri="{FF2B5EF4-FFF2-40B4-BE49-F238E27FC236}">
                <a16:creationId xmlns:a16="http://schemas.microsoft.com/office/drawing/2014/main" id="{CE82B50E-76DD-5EAB-161B-6938CC3E1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015" y="738398"/>
            <a:ext cx="4423507" cy="2704435"/>
          </a:xfrm>
          <a:prstGeom prst="rect">
            <a:avLst/>
          </a:prstGeom>
        </p:spPr>
      </p:pic>
      <p:pic>
        <p:nvPicPr>
          <p:cNvPr id="7" name="Obraz 6" descr="Obraz zawierający tekst, zrzut ekranu&#10;&#10;Opis wygenerowany automatycznie">
            <a:extLst>
              <a:ext uri="{FF2B5EF4-FFF2-40B4-BE49-F238E27FC236}">
                <a16:creationId xmlns:a16="http://schemas.microsoft.com/office/drawing/2014/main" id="{ED53C2EA-EEC0-CCD9-72CA-26F05C863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015" y="3426854"/>
            <a:ext cx="4423507" cy="1479447"/>
          </a:xfrm>
          <a:prstGeom prst="rect">
            <a:avLst/>
          </a:prstGeom>
        </p:spPr>
      </p:pic>
      <p:pic>
        <p:nvPicPr>
          <p:cNvPr id="4" name="Obraz 3" descr="Obraz zawierający tekst, zrzut ekranu, wyświetlacz, oprogramowanie&#10;&#10;Opis wygenerowany automatycznie">
            <a:extLst>
              <a:ext uri="{FF2B5EF4-FFF2-40B4-BE49-F238E27FC236}">
                <a16:creationId xmlns:a16="http://schemas.microsoft.com/office/drawing/2014/main" id="{B3410282-486D-12E3-F0E7-E27143B55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64" y="738211"/>
            <a:ext cx="4421529" cy="2773416"/>
          </a:xfrm>
          <a:prstGeom prst="rect">
            <a:avLst/>
          </a:prstGeom>
        </p:spPr>
      </p:pic>
      <p:pic>
        <p:nvPicPr>
          <p:cNvPr id="8" name="Obraz 7" descr="Obraz zawierający tekst, zrzut ekranu&#10;&#10;Opis wygenerowany automatycznie">
            <a:extLst>
              <a:ext uri="{FF2B5EF4-FFF2-40B4-BE49-F238E27FC236}">
                <a16:creationId xmlns:a16="http://schemas.microsoft.com/office/drawing/2014/main" id="{6069EB34-914A-47D4-0107-778F507AE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894" y="3506619"/>
            <a:ext cx="4431174" cy="209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57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A4CB0D-1D4B-D527-8596-A7EEEC601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85" y="23446"/>
            <a:ext cx="12166216" cy="644026"/>
          </a:xfrm>
        </p:spPr>
        <p:txBody>
          <a:bodyPr>
            <a:normAutofit/>
          </a:bodyPr>
          <a:lstStyle/>
          <a:p>
            <a:pPr algn="ctr"/>
            <a:r>
              <a:rPr lang="pl-PL" sz="3200" b="1" err="1">
                <a:latin typeface="Calibri"/>
                <a:cs typeface="Calibri Light"/>
              </a:rPr>
              <a:t>Github</a:t>
            </a:r>
            <a:endParaRPr lang="pl-PL" sz="3200" b="1" err="1">
              <a:latin typeface="Calibri"/>
              <a:cs typeface="Calibri"/>
            </a:endParaRPr>
          </a:p>
        </p:txBody>
      </p:sp>
      <p:pic>
        <p:nvPicPr>
          <p:cNvPr id="4" name="Obraz 3" descr="Obraz zawierający tekst, zrzut ekranu, oprogramowanie, Oprogramowanie multimedialne&#10;&#10;Opis wygenerowany automatycznie">
            <a:extLst>
              <a:ext uri="{FF2B5EF4-FFF2-40B4-BE49-F238E27FC236}">
                <a16:creationId xmlns:a16="http://schemas.microsoft.com/office/drawing/2014/main" id="{3B3608CE-D70E-1720-68AB-42B38B92A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1" y="902686"/>
            <a:ext cx="9894277" cy="528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95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0E1AAA-4C83-4BEF-C445-BCD38BA9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6" y="31820"/>
            <a:ext cx="12191336" cy="501674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>
                <a:latin typeface="Calibri"/>
                <a:cs typeface="Calibri Light"/>
              </a:rPr>
              <a:t>Organizacja pracy - </a:t>
            </a:r>
            <a:r>
              <a:rPr lang="pl-PL" b="1" err="1">
                <a:latin typeface="Calibri"/>
                <a:cs typeface="Calibri Light"/>
              </a:rPr>
              <a:t>trello</a:t>
            </a:r>
          </a:p>
        </p:txBody>
      </p:sp>
      <p:pic>
        <p:nvPicPr>
          <p:cNvPr id="3" name="Obraz 2" descr="Obraz zawierający tekst, zrzut ekranu, Oprogramowanie multimedialne, oprogramowanie&#10;&#10;Opis wygenerowany automatycznie">
            <a:extLst>
              <a:ext uri="{FF2B5EF4-FFF2-40B4-BE49-F238E27FC236}">
                <a16:creationId xmlns:a16="http://schemas.microsoft.com/office/drawing/2014/main" id="{DAD0DAB7-C312-C81E-3FA7-15D79D9B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8" y="1205207"/>
            <a:ext cx="12072814" cy="438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84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Application>Microsoft Office PowerPoint</Application>
  <PresentationFormat>Panoramiczny</PresentationFormat>
  <Slides>15</Slides>
  <Notes>4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Celestial</vt:lpstr>
      <vt:lpstr>Uczenie maszynowe jako narzędzie do poszukiwania cech charakterystycznych dynamicznie starych gromad gwiazdowych</vt:lpstr>
      <vt:lpstr>Prezentacja programu PowerPoint</vt:lpstr>
      <vt:lpstr>Gromada gwiazd</vt:lpstr>
      <vt:lpstr>Aktualne podejście do danych z symulacji</vt:lpstr>
      <vt:lpstr>Prezentacja programu PowerPoint</vt:lpstr>
      <vt:lpstr>WYBÓR DANYCH DO UCZENIA MASZYNOWEGO</vt:lpstr>
      <vt:lpstr>Testy różnych klasyfikatorów</vt:lpstr>
      <vt:lpstr>Testy różnych klasyfikatorów - WYNIKI</vt:lpstr>
      <vt:lpstr>Prezentacja programu PowerPoint</vt:lpstr>
      <vt:lpstr>Praca z swaggerem</vt:lpstr>
      <vt:lpstr>przykład</vt:lpstr>
      <vt:lpstr>UI</vt:lpstr>
      <vt:lpstr>Ui – kod</vt:lpstr>
      <vt:lpstr>Github</vt:lpstr>
      <vt:lpstr>Organizacja pracy - trello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revision>2</cp:revision>
  <dcterms:created xsi:type="dcterms:W3CDTF">2023-06-22T14:53:01Z</dcterms:created>
  <dcterms:modified xsi:type="dcterms:W3CDTF">2023-09-21T09:16:23Z</dcterms:modified>
</cp:coreProperties>
</file>