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4" r:id="rId5"/>
    <p:sldId id="266" r:id="rId6"/>
    <p:sldId id="272" r:id="rId7"/>
    <p:sldId id="261" r:id="rId8"/>
    <p:sldId id="263" r:id="rId9"/>
    <p:sldId id="259" r:id="rId10"/>
    <p:sldId id="273" r:id="rId11"/>
    <p:sldId id="267" r:id="rId12"/>
    <p:sldId id="260" r:id="rId13"/>
    <p:sldId id="274" r:id="rId14"/>
    <p:sldId id="269" r:id="rId15"/>
    <p:sldId id="268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32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068838-44A1-906A-B7D3-118B5F3C0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661B957-6E1A-5819-81E5-7D84CEB420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A86CDB4-7470-BBC7-1333-0C6C96CBB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48E2FF-53C5-505F-499B-30971594F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8C76760-ACA5-64D2-94C6-D88BFA7E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6482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7EE193-7719-0FB7-BC2D-2E9F914BC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BF255F-4F79-506C-2029-0FD0A4668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11BE09F-9DE2-BD24-5076-BAFE13CC6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44A9457-64A3-573D-BF48-EF2CA8920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4AB0D64-B15C-6D7A-EB74-AC6D636BD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685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15D68E-855C-3A25-41F4-378B525D1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C0A17D0-4DDF-723F-FA88-E52B307F7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5B4E99-4800-33EA-40EC-50478500A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D3CB612-02ED-4919-D185-815A5CEE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5331FA1-B491-A63A-41FE-FA655857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706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3F6A5E-EFE3-121B-6036-A55413460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4FB54D-F6B2-C5B3-1D1F-BF5A5C3413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C358D96-EF84-D84B-0581-92E0DB005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8946B3D-599A-7EE9-AA3B-C79770B6D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11BAE97-59F0-1967-8C0C-89A4C5AEC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385602B-FF2A-9B79-625E-6BED289F6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37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FB263E-1F81-18E9-7866-40D6813A3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7303205-0023-3298-7235-69FCE78F4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0F5534D-DFEC-5A66-3D86-3F759F834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E5812C0-D582-E580-4112-018F37325F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3C12BF8-087B-D596-46E2-3EFE4986AC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5EB192F-4680-98FE-BC7B-EF7196C8E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549C788-AE42-CFA9-2A2D-40432AC2A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FCE43BD-6112-13F1-AC46-7D0D7955B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917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FB848D-F61C-0747-4986-F1F6E4C58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09AEA5D-FED5-BCB6-87DC-6469DF3DE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E0C1F3D-284C-92B2-BE35-6F184C208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B19012C-DBC3-F447-F824-6AF9890BC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673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B99923D-A21C-8DBE-13E0-31CA45C9E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44AA77D-6A10-5C7E-10FF-73B0DC50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615E6E5-7A09-8409-FD4F-7826159C7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2896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C9D5BD-F461-7A78-89DF-F82BDA616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C231B2-905E-E9D4-7BDD-683832090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7085A5B-8F53-6129-EC6B-18C897AAA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8A54176-92F7-1BEC-2467-9BBF5E8E2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C924225-1D37-EA93-36C5-C9B1E2600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E00CBF8-EA12-E42C-4BB7-B3912BC8B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643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0B067D-BA73-8F73-15E6-0FFF954FD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DA97963-6215-C2A6-8C90-699E4DCF67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65F4968-AE58-E5F5-535C-DD6A3A842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B151E3F-21E8-CD58-0348-86D54AEC9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E400E1D-6B74-2E5E-5B36-3F504D745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1BB3CA8-D2EC-F84D-980A-220DA008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6303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EC15C0-A8D1-34D1-DA56-56FD8148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6A930E4-461B-B3B3-D0E8-1A17F863A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11DD3B-63D2-90A2-18EA-369DC1988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9622044-B46F-3833-F3C8-45C16DCB7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D85D33-6A66-7FE2-30A9-B2A8DF73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3732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6F9276A3-97A4-EF82-F19A-53D12EBBCE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81B244D-1C20-7F12-3E1F-07E280E6E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5E772EB-5CB8-431A-EC4A-A13EAE9D6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E4018E8-432B-D97B-7D43-073FBBDAA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29753D6-08CE-C1B7-84FD-6A695ED92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8536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436B062-B2E7-DE4A-6E74-3AE746955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8356907-3B7F-2F6B-158C-F5926C969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08C1B4B-6388-B914-5885-A9BC605706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173FE-BE5A-4B3D-AF32-7EF91FCF786C}" type="datetimeFigureOut">
              <a:rPr lang="pl-PL" smtClean="0"/>
              <a:t>18.12.2023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47A0B3A-11F2-5370-F480-EBDE1861BA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3D3DE0-DE90-7D4D-C474-69F993A06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90A81-AECB-4074-B287-030AB3677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885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C23892-CBE2-E0B0-5409-8EF115410E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Sprite</a:t>
            </a:r>
            <a:r>
              <a:rPr lang="pl-PL" dirty="0"/>
              <a:t> rendering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C26229C-4646-BD7D-3556-CA0DEEA4C0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Mateusz Kantorski, Wojciech </a:t>
            </a:r>
            <a:r>
              <a:rPr lang="pl-PL" dirty="0" err="1"/>
              <a:t>Goralewski</a:t>
            </a:r>
            <a:r>
              <a:rPr lang="pl-PL" dirty="0"/>
              <a:t>, Paweł Felcyn</a:t>
            </a:r>
          </a:p>
        </p:txBody>
      </p:sp>
    </p:spTree>
    <p:extLst>
      <p:ext uri="{BB962C8B-B14F-4D97-AF65-F5344CB8AC3E}">
        <p14:creationId xmlns:p14="http://schemas.microsoft.com/office/powerpoint/2010/main" val="2641413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43922B-D02D-2B47-5BD2-FCF6A6E21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</a:t>
            </a:r>
            <a:r>
              <a:rPr lang="pl-PL" dirty="0" err="1"/>
              <a:t>sprite</a:t>
            </a:r>
            <a:r>
              <a:rPr lang="pl-PL" dirty="0"/>
              <a:t> rendering?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BD39D0-60A7-5719-29E1-E41DA0271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354315" cy="4351338"/>
          </a:xfrm>
        </p:spPr>
        <p:txBody>
          <a:bodyPr/>
          <a:lstStyle/>
          <a:p>
            <a:pPr marL="0" indent="0">
              <a:buNone/>
            </a:pPr>
            <a:r>
              <a:rPr lang="pl-PL" b="0" i="0" dirty="0" err="1">
                <a:effectLst/>
                <a:latin typeface="gg sans"/>
              </a:rPr>
              <a:t>Sprite'y</a:t>
            </a:r>
            <a:r>
              <a:rPr lang="pl-PL" b="0" i="0" dirty="0">
                <a:effectLst/>
                <a:latin typeface="gg sans"/>
              </a:rPr>
              <a:t> są zazwyczaj obiektami 2D, często reprezentującymi postacie, obiekty, efekty specjalne, czy elementy interfejsu użytkownika w grach komputerowych i aplikacjach graficznych. </a:t>
            </a:r>
          </a:p>
          <a:p>
            <a:pPr marL="0" indent="0">
              <a:buNone/>
            </a:pPr>
            <a:endParaRPr lang="pl-PL" b="0" i="0" dirty="0">
              <a:effectLst/>
              <a:latin typeface="gg sans"/>
            </a:endParaRPr>
          </a:p>
          <a:p>
            <a:pPr marL="0" indent="0">
              <a:buNone/>
            </a:pPr>
            <a:r>
              <a:rPr lang="pl-PL" b="0" i="0" dirty="0" err="1">
                <a:effectLst/>
                <a:latin typeface="gg sans"/>
              </a:rPr>
              <a:t>Sprite</a:t>
            </a:r>
            <a:r>
              <a:rPr lang="pl-PL" b="0" i="0" dirty="0">
                <a:effectLst/>
                <a:latin typeface="gg sans"/>
              </a:rPr>
              <a:t> rendering to proces </a:t>
            </a:r>
            <a:r>
              <a:rPr lang="pl-PL" b="0" i="0" dirty="0" err="1">
                <a:effectLst/>
                <a:latin typeface="gg sans"/>
              </a:rPr>
              <a:t>renderowania</a:t>
            </a:r>
            <a:r>
              <a:rPr lang="pl-PL" b="0" i="0" dirty="0">
                <a:effectLst/>
                <a:latin typeface="gg sans"/>
              </a:rPr>
              <a:t> tych obiektów na ekranie komputera. </a:t>
            </a:r>
            <a:endParaRPr lang="pl-PL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27B47E0-43C5-2588-8D6C-FF916E534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515" y="1260590"/>
            <a:ext cx="4831702" cy="483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272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6C9D99-614A-CFDC-DD4F-1360CDD26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 err="1"/>
              <a:t>Przykładowe</a:t>
            </a:r>
            <a:r>
              <a:rPr lang="en-US" sz="5400" dirty="0"/>
              <a:t> </a:t>
            </a:r>
            <a:r>
              <a:rPr lang="en-US" sz="5400" dirty="0" err="1"/>
              <a:t>sprite’y</a:t>
            </a:r>
            <a:endParaRPr lang="en-US" sz="5400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124B8E7A-9A93-E761-9533-6C39B925B2F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9215" y="2464083"/>
            <a:ext cx="3500437" cy="262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829DAEA-6619-7598-85BE-C2C302858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6638" y="5365423"/>
            <a:ext cx="4014563" cy="99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prite (computer graphics) - Wikipedia">
            <a:extLst>
              <a:ext uri="{FF2B5EF4-FFF2-40B4-BE49-F238E27FC236}">
                <a16:creationId xmlns:a16="http://schemas.microsoft.com/office/drawing/2014/main" id="{CA231C16-E3C4-2D8A-355A-144E89F93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734" y="2449979"/>
            <a:ext cx="4014564" cy="263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5DA11A60-A1F4-CFEE-2FB6-625AE7546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8557" y="2464083"/>
            <a:ext cx="3608895" cy="262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05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446EF40-2C25-B671-B47A-D43AF264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pl-PL" dirty="0"/>
              <a:t>Rendering </a:t>
            </a:r>
            <a:r>
              <a:rPr lang="pl-PL" dirty="0" err="1"/>
              <a:t>pipeline</a:t>
            </a:r>
            <a:endParaRPr lang="pl-PL" dirty="0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B5169058-2FAF-A9E2-640B-BBDCF7C3A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79F3480-D6AC-A522-0A1E-A4CD6918F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4476" y="277714"/>
            <a:ext cx="3765787" cy="630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583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DA602F-B6CB-13B3-DF84-ABD712D6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Defniniowanie</a:t>
            </a:r>
            <a:r>
              <a:rPr lang="pl-PL" dirty="0"/>
              <a:t> </a:t>
            </a:r>
            <a:r>
              <a:rPr lang="pl-PL" dirty="0" err="1"/>
              <a:t>sprite’a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41135C-C292-D0D9-AA21-AFB1CD83B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Najpierw zdecyduj, w jakiej płaszczyźnie </a:t>
            </a:r>
            <a:r>
              <a:rPr lang="pl-PL" b="0" i="0" dirty="0" err="1">
                <a:effectLst/>
                <a:latin typeface="gg sans"/>
              </a:rPr>
              <a:t>sprite</a:t>
            </a:r>
            <a:r>
              <a:rPr lang="pl-PL" b="0" i="0" dirty="0">
                <a:effectLst/>
                <a:latin typeface="gg sans"/>
              </a:rPr>
              <a:t> ma być wyświetlany (np. XY, XZ, YZ). </a:t>
            </a:r>
          </a:p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Załóżmy, że używamy płaszczyzny XY (najczęstszy wybór dla </a:t>
            </a:r>
            <a:r>
              <a:rPr lang="pl-PL" b="0" i="0" dirty="0" err="1">
                <a:effectLst/>
                <a:latin typeface="gg sans"/>
              </a:rPr>
              <a:t>sprite'ów</a:t>
            </a:r>
            <a:r>
              <a:rPr lang="pl-PL" b="0" i="0" dirty="0">
                <a:effectLst/>
                <a:latin typeface="gg sans"/>
              </a:rPr>
              <a:t>). </a:t>
            </a:r>
            <a:r>
              <a:rPr lang="pl-PL" b="0" i="0" dirty="0" err="1">
                <a:effectLst/>
                <a:latin typeface="gg sans"/>
              </a:rPr>
              <a:t>Sprite</a:t>
            </a:r>
            <a:r>
              <a:rPr lang="pl-PL" b="0" i="0" dirty="0">
                <a:effectLst/>
                <a:latin typeface="gg sans"/>
              </a:rPr>
              <a:t> będzie miał cztery wierzchołki, tworząc prostokąt w wybranej płaszczyźnie.</a:t>
            </a:r>
          </a:p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87649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2E2CF4-54C4-1C47-186F-A6668BAD8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Defniniowanie</a:t>
            </a:r>
            <a:r>
              <a:rPr lang="pl-PL" dirty="0"/>
              <a:t> </a:t>
            </a:r>
            <a:r>
              <a:rPr lang="pl-PL" dirty="0" err="1"/>
              <a:t>sprite’a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39098E-3B18-1323-87CF-7DB3AF09F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Każdy wierzchołek ma trzy współrzędne (X, Y, Z), gdzie Z jest zazwyczaj stałe, ponieważ </a:t>
            </a:r>
            <a:r>
              <a:rPr lang="pl-PL" b="0" i="0" dirty="0" err="1">
                <a:effectLst/>
                <a:latin typeface="gg sans"/>
              </a:rPr>
              <a:t>sprite</a:t>
            </a:r>
            <a:r>
              <a:rPr lang="pl-PL" b="0" i="0" dirty="0">
                <a:effectLst/>
                <a:latin typeface="gg sans"/>
              </a:rPr>
              <a:t> jest płaski. </a:t>
            </a:r>
          </a:p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Przykładowe współrzędne mogą wyglądać następująco: </a:t>
            </a:r>
          </a:p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Lewy dolny wierzchołek: (x, y, z) </a:t>
            </a:r>
          </a:p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Prawy dolny wierzchołek: (x + szerokość, y, z) </a:t>
            </a:r>
          </a:p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Lewy górny wierzchołek: (x, y + wysokość, z) </a:t>
            </a:r>
          </a:p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Prawy górny wierzchołek: (x + szerokość, y + wysokość, z) </a:t>
            </a:r>
          </a:p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Gdzie x, y, z to pozycja lewego dolnego rogu </a:t>
            </a:r>
            <a:r>
              <a:rPr lang="pl-PL" b="0" i="0" dirty="0" err="1">
                <a:effectLst/>
                <a:latin typeface="gg sans"/>
              </a:rPr>
              <a:t>sprite'a</a:t>
            </a:r>
            <a:r>
              <a:rPr lang="pl-PL" b="0" i="0" dirty="0">
                <a:effectLst/>
                <a:latin typeface="gg sans"/>
              </a:rPr>
              <a:t> w przestrzeni 3D, a szerokość i wysokość to wymiary </a:t>
            </a:r>
            <a:r>
              <a:rPr lang="pl-PL" b="0" i="0" dirty="0" err="1">
                <a:effectLst/>
                <a:latin typeface="gg sans"/>
              </a:rPr>
              <a:t>sprite'a</a:t>
            </a:r>
            <a:r>
              <a:rPr lang="pl-PL" b="0" i="0" dirty="0">
                <a:effectLst/>
                <a:latin typeface="gg sans"/>
              </a:rPr>
              <a:t>.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38631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998F4C-70C2-643E-D592-E14A2CF8C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Object </a:t>
            </a:r>
            <a:r>
              <a:rPr lang="pl-PL" dirty="0" err="1"/>
              <a:t>space</a:t>
            </a:r>
            <a:r>
              <a:rPr lang="pl-PL" dirty="0"/>
              <a:t> -&gt; World </a:t>
            </a:r>
            <a:r>
              <a:rPr lang="pl-PL" dirty="0" err="1"/>
              <a:t>space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F660E5-C39C-D265-820A-476A00221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Po wczytaniu </a:t>
            </a:r>
            <a:r>
              <a:rPr lang="pl-PL" dirty="0" err="1"/>
              <a:t>sprite’a</a:t>
            </a:r>
            <a:r>
              <a:rPr lang="pl-PL" dirty="0"/>
              <a:t> należy umieścić go w przestrzeni świata za pomocą macierzy „model matrix”.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B55A9CD-E354-EE2A-0629-4DD926851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182" y="3180089"/>
            <a:ext cx="4080989" cy="196553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BA8D75A-E07E-B087-BA03-5733B3612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089" y="3304544"/>
            <a:ext cx="4780888" cy="171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59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7A83B9-974C-7833-31F5-D21AC7319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9AC31EC1-52C8-1081-766B-DC1655288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845" y="1351921"/>
            <a:ext cx="5173468" cy="2077079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CB65317-EE5F-2ECA-1FF7-6FC5EBD5C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390" y="1520080"/>
            <a:ext cx="5058634" cy="190892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6C7A1B2-5B76-FE23-DF34-A9C72A7D34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966" y="4202736"/>
            <a:ext cx="5103440" cy="19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70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934F8C-FBF9-F89B-75BB-49F1165D0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Billboarding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7DCBC8-760D-0DAC-7363-BC3BE1ABC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0" i="0" dirty="0" err="1">
                <a:effectLst/>
                <a:latin typeface="gg sans"/>
              </a:rPr>
              <a:t>Billboarding</a:t>
            </a:r>
            <a:r>
              <a:rPr lang="pl-PL" b="0" i="0" dirty="0">
                <a:effectLst/>
                <a:latin typeface="gg sans"/>
              </a:rPr>
              <a:t> to technika </a:t>
            </a:r>
            <a:r>
              <a:rPr lang="pl-PL" b="0" i="0" dirty="0" err="1">
                <a:effectLst/>
                <a:latin typeface="gg sans"/>
              </a:rPr>
              <a:t>renderowania</a:t>
            </a:r>
            <a:r>
              <a:rPr lang="pl-PL" b="0" i="0" dirty="0">
                <a:effectLst/>
                <a:latin typeface="gg sans"/>
              </a:rPr>
              <a:t> obiektów w grafice komputerowej, w której obiekty zawsze są obrócone w kierunku kamery, niezależnie od ich rzeczywistej orientacji.</a:t>
            </a:r>
          </a:p>
          <a:p>
            <a:pPr marL="0" indent="0">
              <a:buNone/>
            </a:pPr>
            <a:r>
              <a:rPr lang="pl-PL" b="0" i="0" dirty="0">
                <a:effectLst/>
                <a:latin typeface="gg sans"/>
              </a:rPr>
              <a:t> Jest często stosowana do </a:t>
            </a:r>
            <a:r>
              <a:rPr lang="pl-PL" b="0" i="0" dirty="0" err="1">
                <a:effectLst/>
                <a:latin typeface="gg sans"/>
              </a:rPr>
              <a:t>renderowania</a:t>
            </a:r>
            <a:r>
              <a:rPr lang="pl-PL" b="0" i="0" dirty="0">
                <a:effectLst/>
                <a:latin typeface="gg sans"/>
              </a:rPr>
              <a:t> płaskich obiektów, takich jak tekstury czy </a:t>
            </a:r>
            <a:r>
              <a:rPr lang="pl-PL" b="0" i="0" dirty="0" err="1">
                <a:effectLst/>
                <a:latin typeface="gg sans"/>
              </a:rPr>
              <a:t>sprite'y</a:t>
            </a:r>
            <a:r>
              <a:rPr lang="pl-PL" b="0" i="0" dirty="0">
                <a:effectLst/>
                <a:latin typeface="gg sans"/>
              </a:rPr>
              <a:t>, w trójwymiarowym środowisku, aby uzyskać efekt zawsze zwróconego ku obserwatorowi.</a:t>
            </a:r>
            <a:endParaRPr lang="pl-PL" dirty="0">
              <a:latin typeface="gg sans"/>
            </a:endParaRPr>
          </a:p>
          <a:p>
            <a:pPr marL="0" indent="0">
              <a:buNone/>
            </a:pPr>
            <a:r>
              <a:rPr lang="pl-PL" dirty="0" err="1">
                <a:latin typeface="gg sans"/>
              </a:rPr>
              <a:t>Billboarding</a:t>
            </a:r>
            <a:r>
              <a:rPr lang="pl-PL" dirty="0">
                <a:latin typeface="gg sans"/>
              </a:rPr>
              <a:t> często stosuje się z pominięciem osi OZ, oby </a:t>
            </a:r>
            <a:r>
              <a:rPr lang="pl-PL" dirty="0" err="1">
                <a:latin typeface="gg sans"/>
              </a:rPr>
              <a:t>sprite</a:t>
            </a:r>
            <a:r>
              <a:rPr lang="pl-PL" dirty="0">
                <a:latin typeface="gg sans"/>
              </a:rPr>
              <a:t> nie „kładł się” na ziemię.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0813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F5DF20-7740-84D9-4492-EC76D203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Billboarding</a:t>
            </a:r>
            <a:endParaRPr lang="pl-PL" dirty="0"/>
          </a:p>
        </p:txBody>
      </p:sp>
      <p:pic>
        <p:nvPicPr>
          <p:cNvPr id="5" name="Symbol zastępczy zawartości 4" descr="Obraz zawierający ciepło, płomień, ogień, oświetlenie&#10;&#10;Opis wygenerowany automatycznie">
            <a:extLst>
              <a:ext uri="{FF2B5EF4-FFF2-40B4-BE49-F238E27FC236}">
                <a16:creationId xmlns:a16="http://schemas.microsoft.com/office/drawing/2014/main" id="{F8A5FED6-6655-01C1-5572-3AA05AE9D9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979" y="1491472"/>
            <a:ext cx="5001403" cy="5001403"/>
          </a:xfrm>
        </p:spPr>
      </p:pic>
    </p:spTree>
    <p:extLst>
      <p:ext uri="{BB962C8B-B14F-4D97-AF65-F5344CB8AC3E}">
        <p14:creationId xmlns:p14="http://schemas.microsoft.com/office/powerpoint/2010/main" val="2954829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87690F-6325-6718-13DB-17A153903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Desktop_07-12-2023_22-47-05">
            <a:hlinkClick r:id="" action="ppaction://media"/>
            <a:extLst>
              <a:ext uri="{FF2B5EF4-FFF2-40B4-BE49-F238E27FC236}">
                <a16:creationId xmlns:a16="http://schemas.microsoft.com/office/drawing/2014/main" id="{AA947383-453C-4306-B27F-837E1F79E8E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14435" y="365125"/>
            <a:ext cx="7563130" cy="5671830"/>
          </a:xfrm>
        </p:spPr>
      </p:pic>
    </p:spTree>
    <p:extLst>
      <p:ext uri="{BB962C8B-B14F-4D97-AF65-F5344CB8AC3E}">
        <p14:creationId xmlns:p14="http://schemas.microsoft.com/office/powerpoint/2010/main" val="350702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DBF83F-7335-9763-7374-5BBCE8AA2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Billboarding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FB22330-2B34-0C37-CDCF-049420A07A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Aby generowany </a:t>
                </a:r>
                <a:r>
                  <a:rPr lang="pl-PL" dirty="0" err="1"/>
                  <a:t>sprite</a:t>
                </a:r>
                <a:r>
                  <a:rPr lang="pl-PL" dirty="0"/>
                  <a:t> był zawsze obrócony w stronę kamery, należy wykonać następujące kroki:</a:t>
                </a:r>
              </a:p>
              <a:p>
                <a:pPr marL="0" indent="0">
                  <a:buNone/>
                </a:pPr>
                <a:r>
                  <a:rPr lang="pl-PL" dirty="0"/>
                  <a:t>- obliczamy wektor kierunkowy wskazujący kierunek ze </a:t>
                </a:r>
                <a:r>
                  <a:rPr lang="pl-PL" dirty="0" err="1"/>
                  <a:t>sprite’a</a:t>
                </a:r>
                <a:r>
                  <a:rPr lang="pl-PL" dirty="0"/>
                  <a:t> do kamery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pl-PL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𝑝𝑥</m:t>
                              </m:r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</m:sub>
                          </m:sSub>
                          <m:sSub>
                            <m:sSubPr>
                              <m:ctrlPr>
                                <a:rPr lang="pl-P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pl-PL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pl-P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] −</m:t>
                          </m:r>
                          <m:sSub>
                            <m:sSubPr>
                              <m:ctrlPr>
                                <a:rPr lang="pl-P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l-P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[</m:t>
                                      </m:r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𝑝𝑥</m:t>
                                      </m:r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, 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𝑝𝑦</m:t>
                                      </m:r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  <m:r>
                                    <a:rPr lang="pl-PL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𝑝𝑧</m:t>
                                      </m:r>
                                    </m:sub>
                                  </m:sSub>
                                  <m:r>
                                    <a:rPr lang="pl-PL" i="1">
                                      <a:latin typeface="Cambria Math" panose="02040503050406030204" pitchFamily="18" charset="0"/>
                                    </a:rPr>
                                    <m:t>] −</m:t>
                                  </m:r>
                                  <m:sSub>
                                    <m:sSubPr>
                                      <m:ctrlP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pl-PL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den>
                      </m:f>
                    </m:oMath>
                  </m:oMathPara>
                </a14:m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gdzie: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  −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𝑝𝑜𝑧𝑦𝑐𝑗𝑎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𝑘𝑎𝑚𝑒𝑟𝑦</m:t>
                      </m:r>
                    </m:oMath>
                  </m:oMathPara>
                </a14:m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  −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𝑝𝑜𝑧𝑦𝑐𝑗𝑎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𝑠𝑝𝑟𝑖𝑡</m:t>
                      </m:r>
                      <m:sSup>
                        <m:sSup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FB22330-2B34-0C37-CDCF-049420A07A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8491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F164C2-9A30-95DD-8E7C-D5D0FB71B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Billboarding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1C20724-8FCF-9528-C39E-FF2D097415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- obliczamy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l-PL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r>
                  <a:rPr lang="pl-PL" dirty="0"/>
                  <a:t> kąta między normalną </a:t>
                </a:r>
                <a:r>
                  <a:rPr lang="pl-PL" dirty="0" err="1"/>
                  <a:t>sprite’a</a:t>
                </a:r>
                <a:r>
                  <a:rPr lang="pl-PL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l-PL" dirty="0"/>
                  <a:t>, a wektorem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l-PL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 </m:t>
                          </m:r>
                          <m:f>
                            <m:fPr>
                              <m:ctrlPr>
                                <a:rPr lang="pl-P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l-PL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pl-PL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/>
                                <m:t>∘</m:t>
                              </m:r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pl-P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pl-PL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l-PL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pl-PL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l-PL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pl-PL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pl-PL"/>
                                <m:t>⋅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l-P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pl-PL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l-PL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i="1"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e>
                                        <m:sub>
                                          <m:r>
                                            <a:rPr lang="pl-PL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- obliczamy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pl-PL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r>
                  <a:rPr lang="pl-PL" dirty="0"/>
                  <a:t> np. z jedynki trygonometrycznej</a:t>
                </a:r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1C20724-8FCF-9528-C39E-FF2D097415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695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0D01E8-9442-EB4B-93DC-6B46FAE4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Billboarding</a:t>
            </a:r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82C3941E-D39A-1C6F-FBB8-93CEDBCFE6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1305" y="2683297"/>
            <a:ext cx="5124326" cy="19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97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DA3CC1-4EB7-E68A-1ADD-7C03F3957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6372" y="2557819"/>
            <a:ext cx="10515600" cy="1325563"/>
          </a:xfrm>
        </p:spPr>
        <p:txBody>
          <a:bodyPr/>
          <a:lstStyle/>
          <a:p>
            <a:r>
              <a:rPr lang="pl-PL" dirty="0"/>
              <a:t>Dziękujemy za uwagę!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06FC7C-225F-48C9-F20C-1DB49B280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12605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373</Words>
  <Application>Microsoft Office PowerPoint</Application>
  <PresentationFormat>Panoramiczny</PresentationFormat>
  <Paragraphs>42</Paragraphs>
  <Slides>15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gg sans</vt:lpstr>
      <vt:lpstr>Motyw pakietu Office</vt:lpstr>
      <vt:lpstr>Sprite rendering</vt:lpstr>
      <vt:lpstr>Czym jest sprite rendering?</vt:lpstr>
      <vt:lpstr>Przykładowe sprite’y</vt:lpstr>
      <vt:lpstr>Rendering pipeline</vt:lpstr>
      <vt:lpstr>Defniniowanie sprite’a</vt:lpstr>
      <vt:lpstr>Defniniowanie sprite’a</vt:lpstr>
      <vt:lpstr>Object space -&gt; World space</vt:lpstr>
      <vt:lpstr>Prezentacja programu PowerPoint</vt:lpstr>
      <vt:lpstr>Billboarding</vt:lpstr>
      <vt:lpstr>Billboarding</vt:lpstr>
      <vt:lpstr>Prezentacja programu PowerPoint</vt:lpstr>
      <vt:lpstr>Billboarding</vt:lpstr>
      <vt:lpstr>Billboarding</vt:lpstr>
      <vt:lpstr>Billboarding</vt:lpstr>
      <vt:lpstr>Dziękujemy za uwagę!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Sprite rendering</dc:title>
  <dc:creator>Paweł Felcyn</dc:creator>
  <cp:lastModifiedBy>Mateusz Kantorski</cp:lastModifiedBy>
  <cp:revision>16</cp:revision>
  <dcterms:created xsi:type="dcterms:W3CDTF">2023-12-06T19:49:06Z</dcterms:created>
  <dcterms:modified xsi:type="dcterms:W3CDTF">2023-12-18T21:06:32Z</dcterms:modified>
</cp:coreProperties>
</file>